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14" r:id="rId1"/>
  </p:sldMasterIdLst>
  <p:notesMasterIdLst>
    <p:notesMasterId r:id="rId70"/>
  </p:notesMasterIdLst>
  <p:sldIdLst>
    <p:sldId id="256" r:id="rId2"/>
    <p:sldId id="315" r:id="rId3"/>
    <p:sldId id="316" r:id="rId4"/>
    <p:sldId id="317" r:id="rId5"/>
    <p:sldId id="378" r:id="rId6"/>
    <p:sldId id="318" r:id="rId7"/>
    <p:sldId id="360" r:id="rId8"/>
    <p:sldId id="319" r:id="rId9"/>
    <p:sldId id="361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62" r:id="rId21"/>
    <p:sldId id="365" r:id="rId22"/>
    <p:sldId id="363" r:id="rId23"/>
    <p:sldId id="364" r:id="rId24"/>
    <p:sldId id="330" r:id="rId25"/>
    <p:sldId id="381" r:id="rId26"/>
    <p:sldId id="331" r:id="rId27"/>
    <p:sldId id="382" r:id="rId28"/>
    <p:sldId id="332" r:id="rId29"/>
    <p:sldId id="333" r:id="rId30"/>
    <p:sldId id="334" r:id="rId31"/>
    <p:sldId id="335" r:id="rId32"/>
    <p:sldId id="336" r:id="rId33"/>
    <p:sldId id="366" r:id="rId34"/>
    <p:sldId id="367" r:id="rId35"/>
    <p:sldId id="337" r:id="rId36"/>
    <p:sldId id="338" r:id="rId37"/>
    <p:sldId id="368" r:id="rId38"/>
    <p:sldId id="369" r:id="rId39"/>
    <p:sldId id="370" r:id="rId40"/>
    <p:sldId id="371" r:id="rId41"/>
    <p:sldId id="340" r:id="rId42"/>
    <p:sldId id="342" r:id="rId43"/>
    <p:sldId id="343" r:id="rId44"/>
    <p:sldId id="383" r:id="rId45"/>
    <p:sldId id="344" r:id="rId46"/>
    <p:sldId id="345" r:id="rId47"/>
    <p:sldId id="372" r:id="rId48"/>
    <p:sldId id="346" r:id="rId49"/>
    <p:sldId id="347" r:id="rId50"/>
    <p:sldId id="384" r:id="rId51"/>
    <p:sldId id="348" r:id="rId52"/>
    <p:sldId id="373" r:id="rId53"/>
    <p:sldId id="349" r:id="rId54"/>
    <p:sldId id="374" r:id="rId55"/>
    <p:sldId id="350" r:id="rId56"/>
    <p:sldId id="385" r:id="rId57"/>
    <p:sldId id="351" r:id="rId58"/>
    <p:sldId id="352" r:id="rId59"/>
    <p:sldId id="353" r:id="rId60"/>
    <p:sldId id="375" r:id="rId61"/>
    <p:sldId id="376" r:id="rId62"/>
    <p:sldId id="354" r:id="rId63"/>
    <p:sldId id="355" r:id="rId64"/>
    <p:sldId id="356" r:id="rId65"/>
    <p:sldId id="357" r:id="rId66"/>
    <p:sldId id="377" r:id="rId67"/>
    <p:sldId id="358" r:id="rId68"/>
    <p:sldId id="380" r:id="rId6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4032">
          <p15:clr>
            <a:srgbClr val="A4A3A4"/>
          </p15:clr>
        </p15:guide>
        <p15:guide id="3" pos="336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398C"/>
    <a:srgbClr val="008B5D"/>
    <a:srgbClr val="008B3F"/>
    <a:srgbClr val="004080"/>
    <a:srgbClr val="FF0000"/>
    <a:srgbClr val="6666CC"/>
    <a:srgbClr val="3333CC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400" autoAdjust="0"/>
  </p:normalViewPr>
  <p:slideViewPr>
    <p:cSldViewPr>
      <p:cViewPr varScale="1">
        <p:scale>
          <a:sx n="106" d="100"/>
          <a:sy n="106" d="100"/>
        </p:scale>
        <p:origin x="-1698" y="-102"/>
      </p:cViewPr>
      <p:guideLst>
        <p:guide orient="horz" pos="294"/>
        <p:guide orient="horz" pos="4026"/>
        <p:guide orient="horz" pos="964"/>
        <p:guide orient="horz" pos="1203"/>
        <p:guide pos="296"/>
        <p:guide pos="2880"/>
        <p:guide pos="54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5969" cy="7596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34334C6-25E7-42F1-B4AB-295DAC9CD1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11752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095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DFC58E4-461D-5244-BD47-75791AF1F33F}" type="slidenum">
              <a:rPr lang="en-US" sz="1200" b="1">
                <a:latin typeface="Verdana" charset="0"/>
              </a:rPr>
              <a:pPr eaLnBrk="1" hangingPunct="1"/>
              <a:t>68</a:t>
            </a:fld>
            <a:endParaRPr lang="en-US" sz="1200" b="1" dirty="0">
              <a:latin typeface="Verdana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 userDrawn="1"/>
        </p:nvSpPr>
        <p:spPr bwMode="auto">
          <a:xfrm>
            <a:off x="364816" y="3410685"/>
            <a:ext cx="4191000" cy="10772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IN" sz="32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Oceans and</a:t>
            </a:r>
            <a:br>
              <a:rPr lang="en-IN" sz="32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IN" sz="32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Climate Change</a:t>
            </a:r>
          </a:p>
        </p:txBody>
      </p:sp>
      <p:sp>
        <p:nvSpPr>
          <p:cNvPr id="4" name="Text Box 6"/>
          <p:cNvSpPr txBox="1">
            <a:spLocks noChangeArrowheads="1"/>
          </p:cNvSpPr>
          <p:nvPr userDrawn="1"/>
        </p:nvSpPr>
        <p:spPr bwMode="auto">
          <a:xfrm>
            <a:off x="366713" y="52388"/>
            <a:ext cx="8001000" cy="5191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chemeClr val="bg1"/>
                </a:solidFill>
                <a:ea typeface="MS PGothic" pitchFamily="34" charset="-128"/>
                <a:cs typeface="Arial" panose="020B0604020202020204" pitchFamily="34" charset="0"/>
              </a:rPr>
              <a:t>Chapter 16 </a:t>
            </a:r>
            <a:r>
              <a:rPr lang="en-US" sz="2800" dirty="0" smtClean="0">
                <a:solidFill>
                  <a:schemeClr val="bg1"/>
                </a:solidFill>
                <a:cs typeface="Arial" panose="020B0604020202020204" pitchFamily="34" charset="0"/>
              </a:rPr>
              <a:t>Lecture</a:t>
            </a:r>
            <a:endParaRPr lang="en-US" sz="2800" dirty="0" smtClean="0">
              <a:solidFill>
                <a:schemeClr val="bg1"/>
              </a:solidFill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Rectangle 13"/>
          <p:cNvSpPr>
            <a:spLocks noChangeArrowheads="1"/>
          </p:cNvSpPr>
          <p:nvPr userDrawn="1"/>
        </p:nvSpPr>
        <p:spPr bwMode="auto">
          <a:xfrm>
            <a:off x="465138" y="5467219"/>
            <a:ext cx="23595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IN" altLang="en-US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Alan P. Trujillo</a:t>
            </a:r>
            <a:r>
              <a:rPr lang="en-IN" sz="1800" baseline="0" dirty="0" smtClean="0"/>
              <a:t> </a:t>
            </a:r>
            <a:br>
              <a:rPr lang="en-IN" sz="1800" baseline="0" dirty="0" smtClean="0"/>
            </a:br>
            <a:r>
              <a:rPr lang="en-IN" altLang="en-US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Harold V. Thurman</a:t>
            </a:r>
            <a:endParaRPr lang="en-IN" sz="1800" dirty="0" smtClean="0"/>
          </a:p>
        </p:txBody>
      </p:sp>
      <p:sp>
        <p:nvSpPr>
          <p:cNvPr id="7" name="Text Box 12"/>
          <p:cNvSpPr txBox="1">
            <a:spLocks noChangeArrowheads="1"/>
          </p:cNvSpPr>
          <p:nvPr userDrawn="1"/>
        </p:nvSpPr>
        <p:spPr bwMode="auto">
          <a:xfrm>
            <a:off x="469900" y="949325"/>
            <a:ext cx="3950162" cy="144347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sz="34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Essentials of Oceanography</a:t>
            </a:r>
          </a:p>
          <a:p>
            <a:pPr algn="l" eaLnBrk="1" hangingPunct="1">
              <a:spcBef>
                <a:spcPct val="10000"/>
              </a:spcBef>
              <a:defRPr/>
            </a:pPr>
            <a:r>
              <a:rPr lang="en-US" sz="1800" dirty="0" smtClean="0">
                <a:solidFill>
                  <a:srgbClr val="000000"/>
                </a:solidFill>
                <a:cs typeface="Arial" panose="020B0604020202020204" pitchFamily="34" charset="0"/>
              </a:rPr>
              <a:t>Twelfth</a:t>
            </a:r>
            <a:r>
              <a:rPr lang="en-US" sz="1800" kern="120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Edition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7734" y="600598"/>
            <a:ext cx="4866266" cy="549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552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0"/>
          </p:nvPr>
        </p:nvSpPr>
        <p:spPr>
          <a:xfrm>
            <a:off x="87313" y="6553200"/>
            <a:ext cx="5399087" cy="1793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© 20##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042756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276600"/>
            <a:ext cx="4038600" cy="28956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329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 userDrawn="1"/>
        </p:nvSpPr>
        <p:spPr bwMode="auto">
          <a:xfrm>
            <a:off x="76200" y="2724150"/>
            <a:ext cx="4495800" cy="1755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600" dirty="0" smtClean="0"/>
              <a:t>Plate Tectonics: </a:t>
            </a:r>
            <a:br>
              <a:rPr lang="en-US" sz="3600" dirty="0" smtClean="0"/>
            </a:br>
            <a:r>
              <a:rPr lang="en-US" sz="3600" dirty="0" smtClean="0"/>
              <a:t>A Scientific Revolution Unfolds</a:t>
            </a:r>
            <a:endParaRPr lang="en-US" sz="3600" dirty="0"/>
          </a:p>
        </p:txBody>
      </p:sp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ED6B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" name="Text Box 6"/>
          <p:cNvSpPr txBox="1">
            <a:spLocks noChangeArrowheads="1"/>
          </p:cNvSpPr>
          <p:nvPr userDrawn="1"/>
        </p:nvSpPr>
        <p:spPr bwMode="auto">
          <a:xfrm>
            <a:off x="365125" y="44450"/>
            <a:ext cx="800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Chapter 2 Lecture</a:t>
            </a:r>
          </a:p>
        </p:txBody>
      </p:sp>
      <p:sp>
        <p:nvSpPr>
          <p:cNvPr id="5" name="Rectangle 13"/>
          <p:cNvSpPr>
            <a:spLocks noChangeArrowheads="1"/>
          </p:cNvSpPr>
          <p:nvPr userDrawn="1"/>
        </p:nvSpPr>
        <p:spPr bwMode="auto">
          <a:xfrm>
            <a:off x="457200" y="5245100"/>
            <a:ext cx="4419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dirty="0"/>
              <a:t>Tarbuck and Lutgens</a:t>
            </a:r>
          </a:p>
        </p:txBody>
      </p:sp>
      <p:sp>
        <p:nvSpPr>
          <p:cNvPr id="6" name="Text Box 12"/>
          <p:cNvSpPr txBox="1">
            <a:spLocks noChangeArrowheads="1"/>
          </p:cNvSpPr>
          <p:nvPr userDrawn="1"/>
        </p:nvSpPr>
        <p:spPr bwMode="auto">
          <a:xfrm>
            <a:off x="503238" y="533400"/>
            <a:ext cx="8259762" cy="13811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20000"/>
              </a:spcBef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ArialMT" charset="0"/>
                <a:ea typeface="+mn-ea"/>
                <a:cs typeface="+mn-cs"/>
              </a:rPr>
              <a:t>Earth: An Introduction </a:t>
            </a:r>
            <a:br>
              <a:rPr lang="en-US" sz="3200" b="1" dirty="0" smtClean="0">
                <a:solidFill>
                  <a:srgbClr val="000000"/>
                </a:solidFill>
                <a:latin typeface="ArialMT" charset="0"/>
                <a:ea typeface="+mn-ea"/>
                <a:cs typeface="+mn-cs"/>
              </a:rPr>
            </a:br>
            <a:r>
              <a:rPr lang="en-US" sz="3200" b="1" dirty="0" smtClean="0">
                <a:solidFill>
                  <a:srgbClr val="000000"/>
                </a:solidFill>
                <a:latin typeface="ArialMT" charset="0"/>
                <a:ea typeface="+mn-ea"/>
                <a:cs typeface="+mn-cs"/>
              </a:rPr>
              <a:t>to Physical Geology</a:t>
            </a:r>
            <a:endParaRPr lang="en-US" sz="3200" b="1" dirty="0" smtClean="0">
              <a:solidFill>
                <a:srgbClr val="000000"/>
              </a:solidFill>
              <a:ea typeface="+mn-ea"/>
              <a:cs typeface="Arial" pitchFamily="34" charset="0"/>
            </a:endParaRPr>
          </a:p>
          <a:p>
            <a:pPr algn="r" eaLnBrk="1" hangingPunct="1">
              <a:spcBef>
                <a:spcPct val="10000"/>
              </a:spcBef>
              <a:defRPr/>
            </a:pP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Eleventh Edition</a:t>
            </a:r>
          </a:p>
        </p:txBody>
      </p:sp>
      <p:pic>
        <p:nvPicPr>
          <p:cNvPr id="7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1862138"/>
            <a:ext cx="387985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504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77" y="1150039"/>
            <a:ext cx="8229600" cy="510698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252" y="8626"/>
            <a:ext cx="9144000" cy="57943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869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114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417512"/>
            <a:ext cx="9144000" cy="732417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2377" y="1531039"/>
            <a:ext cx="8229600" cy="510698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21030" y="8181"/>
            <a:ext cx="9070835" cy="1077218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246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460375"/>
            <a:ext cx="9144000" cy="609600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3175" y="703263"/>
            <a:ext cx="9144000" cy="609600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2377" y="2149265"/>
            <a:ext cx="8229600" cy="510698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8300" y="9537"/>
            <a:ext cx="9144000" cy="1295314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68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24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9916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248400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96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1E39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" name="Rectangle 15"/>
          <p:cNvSpPr txBox="1">
            <a:spLocks noChangeArrowheads="1"/>
          </p:cNvSpPr>
          <p:nvPr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© 2017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36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4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r>
              <a:rPr altLang="en-US" dirty="0" smtClean="0"/>
              <a:t>Proxy Data – Ice Cores</a:t>
            </a:r>
          </a:p>
        </p:txBody>
      </p:sp>
      <p:pic>
        <p:nvPicPr>
          <p:cNvPr id="4098" name="Picture 2" descr="\\integrafs5\DeLS_Pondy\71_Pearson_US_IRDVD\08. Working_Folder\Copyright Removed Jpegs\Trujillo_EoO_12e\Chapter16\Figures\Jpegs_Labeled\EoO_12e_Figure_16_04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595" y="895128"/>
            <a:ext cx="4292810" cy="522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dirty="0" smtClean="0"/>
              <a:t>Natural Causes of Climate Change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385827" y="1149350"/>
            <a:ext cx="7841650" cy="2127712"/>
          </a:xfrm>
        </p:spPr>
        <p:txBody>
          <a:bodyPr/>
          <a:lstStyle/>
          <a:p>
            <a:pPr eaLnBrk="1" hangingPunct="1"/>
            <a:r>
              <a:rPr lang="en-US" altLang="en-US" sz="2600" dirty="0" smtClean="0"/>
              <a:t>Solar energy changes</a:t>
            </a:r>
          </a:p>
          <a:p>
            <a:pPr lvl="1" eaLnBrk="1" hangingPunct="1"/>
            <a:r>
              <a:rPr lang="en-US" altLang="en-US" sz="2200" dirty="0" smtClean="0"/>
              <a:t>Variable energy from the Sun over time</a:t>
            </a:r>
          </a:p>
          <a:p>
            <a:pPr lvl="1" eaLnBrk="1" hangingPunct="1"/>
            <a:r>
              <a:rPr lang="en-US" altLang="en-US" sz="2200" dirty="0" smtClean="0"/>
              <a:t>Luminosity</a:t>
            </a:r>
          </a:p>
          <a:p>
            <a:pPr lvl="1" eaLnBrk="1" hangingPunct="1"/>
            <a:r>
              <a:rPr lang="en-US" altLang="en-US" sz="2200" b="1" dirty="0" smtClean="0"/>
              <a:t>Sunspots </a:t>
            </a:r>
            <a:r>
              <a:rPr lang="en-US" altLang="en-US" sz="2200" dirty="0" smtClean="0"/>
              <a:t>– cooler, episodic dark areas on Sun</a:t>
            </a:r>
          </a:p>
          <a:p>
            <a:pPr lvl="1" eaLnBrk="1" hangingPunct="1"/>
            <a:r>
              <a:rPr lang="en-US" altLang="en-US" sz="2200" b="1" dirty="0" smtClean="0"/>
              <a:t>Faculae</a:t>
            </a:r>
            <a:r>
              <a:rPr lang="en-US" altLang="en-US" sz="2200" dirty="0" smtClean="0"/>
              <a:t> – bright spots on Sun</a:t>
            </a:r>
          </a:p>
        </p:txBody>
      </p:sp>
      <p:pic>
        <p:nvPicPr>
          <p:cNvPr id="5122" name="Picture 2" descr="\\integrafs5\DeLS_Pondy\71_Pearson_US_IRDVD\08. Working_Folder\Copyright Removed Jpegs\Trujillo_EoO_12e\Chapter16\Figures\Jpegs_Labeled\EoO_12e_Figure_16_05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30" y="3408593"/>
            <a:ext cx="6946953" cy="283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dirty="0" smtClean="0"/>
              <a:t>Natural Causes of Climate Change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380999" y="1149351"/>
            <a:ext cx="8217357" cy="1368022"/>
          </a:xfrm>
        </p:spPr>
        <p:txBody>
          <a:bodyPr/>
          <a:lstStyle/>
          <a:p>
            <a:pPr eaLnBrk="1" hangingPunct="1"/>
            <a:r>
              <a:rPr lang="en-US" altLang="en-US" sz="2600" dirty="0" smtClean="0"/>
              <a:t>Lack of correlation between solar activity and average Earth temperature.</a:t>
            </a:r>
          </a:p>
          <a:p>
            <a:pPr eaLnBrk="1" hangingPunct="1"/>
            <a:r>
              <a:rPr lang="en-US" altLang="en-US" sz="2600" dirty="0" smtClean="0"/>
              <a:t>Total solar irradiance increases with more sunspots</a:t>
            </a:r>
          </a:p>
        </p:txBody>
      </p:sp>
      <p:pic>
        <p:nvPicPr>
          <p:cNvPr id="6146" name="Picture 2" descr="\\integrafs5\DeLS_Pondy\71_Pearson_US_IRDVD\08. Working_Folder\Copyright Removed Jpegs\Trujillo_EoO_12e\Chapter16\Figures\Jpegs_Labeled\EoO_12e_Figure_16_06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604" y="2638166"/>
            <a:ext cx="4636792" cy="357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385392" y="1150039"/>
            <a:ext cx="7842085" cy="2278961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Variations in Earth’s Orbit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b="1" dirty="0" err="1" smtClean="0"/>
              <a:t>Milankovitch</a:t>
            </a:r>
            <a:r>
              <a:rPr lang="en-US" altLang="en-US" b="1" dirty="0" smtClean="0"/>
              <a:t> Theories</a:t>
            </a:r>
          </a:p>
          <a:p>
            <a:pPr lvl="1" eaLnBrk="1" hangingPunct="1"/>
            <a:r>
              <a:rPr lang="en-US" altLang="en-US" b="1" dirty="0" smtClean="0"/>
              <a:t>Eccentricity</a:t>
            </a:r>
            <a:r>
              <a:rPr lang="en-US" altLang="en-US" dirty="0" smtClean="0"/>
              <a:t> of Earth’s orbit</a:t>
            </a:r>
          </a:p>
          <a:p>
            <a:pPr lvl="1" eaLnBrk="1" hangingPunct="1"/>
            <a:r>
              <a:rPr lang="en-US" altLang="en-US" b="1" dirty="0" smtClean="0"/>
              <a:t>Obliquity</a:t>
            </a:r>
            <a:r>
              <a:rPr lang="en-US" altLang="en-US" dirty="0" smtClean="0"/>
              <a:t> of Earth’s axis</a:t>
            </a:r>
          </a:p>
          <a:p>
            <a:pPr lvl="1" eaLnBrk="1" hangingPunct="1"/>
            <a:r>
              <a:rPr lang="en-US" altLang="en-US" b="1" dirty="0" smtClean="0"/>
              <a:t>Precession</a:t>
            </a:r>
            <a:r>
              <a:rPr lang="en-US" altLang="en-US" dirty="0" smtClean="0"/>
              <a:t> of Earth’s </a:t>
            </a:r>
            <a:r>
              <a:rPr lang="en-US" altLang="en-US" dirty="0" smtClean="0"/>
              <a:t>axis</a:t>
            </a:r>
            <a:endParaRPr lang="en-US" altLang="en-US" dirty="0" smtClean="0"/>
          </a:p>
        </p:txBody>
      </p:sp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r>
              <a:rPr altLang="en-US" smtClean="0"/>
              <a:t>Natural Causes of Climate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r>
              <a:rPr altLang="en-US" smtClean="0"/>
              <a:t>Variations in Earth’s Orbit</a:t>
            </a:r>
          </a:p>
        </p:txBody>
      </p:sp>
      <p:pic>
        <p:nvPicPr>
          <p:cNvPr id="7170" name="Picture 2" descr="\\integrafs5\DeLS_Pondy\71_Pearson_US_IRDVD\08. Working_Folder\Copyright Removed Jpegs\Trujillo_EoO_12e\Chapter16\Figures\Jpegs_Labeled\EoO_12e_Figure_16_07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239" y="662971"/>
            <a:ext cx="2577523" cy="574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smtClean="0"/>
              <a:t>Natural Causes of Climate Change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384652" y="1149350"/>
            <a:ext cx="7766856" cy="2051050"/>
          </a:xfrm>
        </p:spPr>
        <p:txBody>
          <a:bodyPr/>
          <a:lstStyle/>
          <a:p>
            <a:pPr eaLnBrk="1" hangingPunct="1"/>
            <a:r>
              <a:rPr lang="en-US" altLang="en-US" sz="2600" dirty="0" smtClean="0"/>
              <a:t>Volcanic eruptions</a:t>
            </a:r>
          </a:p>
          <a:p>
            <a:pPr eaLnBrk="1" hangingPunct="1"/>
            <a:r>
              <a:rPr lang="en-US" altLang="en-US" sz="2600" dirty="0" smtClean="0"/>
              <a:t>Volcanic </a:t>
            </a:r>
            <a:r>
              <a:rPr lang="en-US" altLang="en-US" sz="2600" dirty="0" err="1" smtClean="0"/>
              <a:t>ejecta</a:t>
            </a:r>
            <a:r>
              <a:rPr lang="en-US" altLang="en-US" sz="2600" dirty="0" smtClean="0"/>
              <a:t> may block sunlight</a:t>
            </a:r>
          </a:p>
          <a:p>
            <a:pPr eaLnBrk="1" hangingPunct="1"/>
            <a:r>
              <a:rPr lang="en-US" altLang="en-US" sz="2600" dirty="0" smtClean="0"/>
              <a:t>Need many eruptions in short time period</a:t>
            </a:r>
          </a:p>
          <a:p>
            <a:pPr eaLnBrk="1" hangingPunct="1"/>
            <a:r>
              <a:rPr lang="en-US" altLang="en-US" sz="2600" dirty="0" smtClean="0"/>
              <a:t>Not observed in recent history</a:t>
            </a:r>
          </a:p>
        </p:txBody>
      </p:sp>
      <p:pic>
        <p:nvPicPr>
          <p:cNvPr id="8194" name="Picture 2" descr="\\integrafs5\DeLS_Pondy\71_Pearson_US_IRDVD\08. Working_Folder\Copyright Removed Jpegs\Trujillo_EoO_12e\Chapter16\Figures\Jpegs_Labeled\EoO_12e_Figure_16_08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47" y="3201093"/>
            <a:ext cx="4492188" cy="298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82377" y="1150039"/>
            <a:ext cx="7836136" cy="2202991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Movement of Earth’s Plates</a:t>
            </a:r>
          </a:p>
          <a:p>
            <a:pPr lvl="1" eaLnBrk="1" hangingPunct="1"/>
            <a:r>
              <a:rPr lang="en-US" altLang="en-US" dirty="0" smtClean="0"/>
              <a:t>Change ocean circulation</a:t>
            </a:r>
          </a:p>
          <a:p>
            <a:pPr lvl="1" eaLnBrk="1" hangingPunct="1"/>
            <a:r>
              <a:rPr lang="en-US" altLang="en-US" dirty="0" smtClean="0"/>
              <a:t>Extremely slow process</a:t>
            </a:r>
          </a:p>
          <a:p>
            <a:pPr lvl="1" eaLnBrk="1" hangingPunct="1"/>
            <a:r>
              <a:rPr lang="en-US" altLang="en-US" dirty="0" smtClean="0"/>
              <a:t>Climate change would be very gradual over millions of years</a:t>
            </a: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dirty="0" smtClean="0"/>
              <a:t>Natural Causes of Climate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smtClean="0"/>
              <a:t>Natural Causes of Climate Change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385392" y="1149350"/>
            <a:ext cx="7842085" cy="1747867"/>
          </a:xfrm>
        </p:spPr>
        <p:txBody>
          <a:bodyPr/>
          <a:lstStyle/>
          <a:p>
            <a:pPr eaLnBrk="1" hangingPunct="1"/>
            <a:r>
              <a:rPr lang="en-US" altLang="en-US" sz="2600" dirty="0" smtClean="0"/>
              <a:t>Linked to Pleistocene Ice Age, Little Ice Age, Medieval Warm Period</a:t>
            </a:r>
          </a:p>
          <a:p>
            <a:pPr eaLnBrk="1" hangingPunct="1"/>
            <a:r>
              <a:rPr lang="en-US" altLang="en-US" sz="2600" dirty="0" smtClean="0"/>
              <a:t>Recent change unprecedented</a:t>
            </a:r>
          </a:p>
          <a:p>
            <a:pPr lvl="1" eaLnBrk="1" hangingPunct="1"/>
            <a:r>
              <a:rPr lang="en-US" altLang="en-US" sz="2200" dirty="0" smtClean="0"/>
              <a:t>More likely result of human activity than natural </a:t>
            </a:r>
            <a:r>
              <a:rPr lang="en-US" altLang="en-US" sz="2200" dirty="0" smtClean="0"/>
              <a:t>causes</a:t>
            </a:r>
            <a:endParaRPr lang="en-US" altLang="en-US" sz="22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0211" y="2979018"/>
            <a:ext cx="4821988" cy="327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dirty="0" smtClean="0"/>
              <a:t>Natural vs. Human Caused Climate Change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381971" y="1149350"/>
            <a:ext cx="7836541" cy="532363"/>
          </a:xfrm>
        </p:spPr>
        <p:txBody>
          <a:bodyPr/>
          <a:lstStyle/>
          <a:p>
            <a:pPr eaLnBrk="1" hangingPunct="1"/>
            <a:r>
              <a:rPr lang="en-US" altLang="en-US" sz="2600" dirty="0" smtClean="0"/>
              <a:t>Scientific consensus of large human contribution</a:t>
            </a:r>
          </a:p>
        </p:txBody>
      </p:sp>
      <p:pic>
        <p:nvPicPr>
          <p:cNvPr id="10242" name="Picture 2" descr="\\integrafs5\DeLS_Pondy\71_Pearson_US_IRDVD\08. Working_Folder\Copyright Removed Jpegs\Trujillo_EoO_12e\Chapter16\Figures\Jpegs_Labeled\EoO_12e_Figure_16_10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200" y="1710944"/>
            <a:ext cx="4438082" cy="467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76" y="1575864"/>
            <a:ext cx="4189624" cy="3569279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600" b="1" dirty="0"/>
              <a:t>Intergovernmental </a:t>
            </a:r>
            <a:r>
              <a:rPr lang="en-US" sz="2600" b="1" dirty="0" smtClean="0"/>
              <a:t>Panel on </a:t>
            </a:r>
            <a:r>
              <a:rPr lang="en-US" sz="2600" b="1" dirty="0"/>
              <a:t>Climate </a:t>
            </a:r>
            <a:r>
              <a:rPr lang="en-US" sz="2600" b="1" dirty="0" smtClean="0"/>
              <a:t>Change (IPCC</a:t>
            </a:r>
            <a:r>
              <a:rPr lang="en-US" sz="2600" b="1" dirty="0"/>
              <a:t>)</a:t>
            </a:r>
            <a:r>
              <a:rPr lang="en-US" b="1" dirty="0"/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/>
              <a:t>Global group of </a:t>
            </a:r>
            <a:r>
              <a:rPr lang="en-US" sz="2200" dirty="0" smtClean="0"/>
              <a:t>scientists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 smtClean="0"/>
              <a:t>Peer-reviewed literature</a:t>
            </a:r>
            <a:endParaRPr lang="en-US" sz="22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/>
              <a:t>Published assessments since 1990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/>
              <a:t>Predict global temperature changes of </a:t>
            </a:r>
            <a:r>
              <a:rPr lang="en-US" sz="2200" dirty="0" smtClean="0"/>
              <a:t>1.4</a:t>
            </a:r>
            <a:r>
              <a:rPr lang="en-US" sz="2200" dirty="0" smtClean="0">
                <a:cs typeface="Arial" charset="0"/>
              </a:rPr>
              <a:t>–</a:t>
            </a:r>
            <a:r>
              <a:rPr lang="en-US" sz="2200" dirty="0" smtClean="0"/>
              <a:t>5.8</a:t>
            </a:r>
            <a:r>
              <a:rPr lang="en-US" sz="2200" dirty="0" smtClean="0">
                <a:cs typeface="Arial" charset="0"/>
              </a:rPr>
              <a:t>°</a:t>
            </a:r>
            <a:r>
              <a:rPr lang="en-US" sz="2200" dirty="0" smtClean="0"/>
              <a:t>C </a:t>
            </a:r>
            <a:r>
              <a:rPr lang="en-US" sz="2200" dirty="0"/>
              <a:t>(2.5</a:t>
            </a:r>
            <a:r>
              <a:rPr lang="en-US" sz="2200" dirty="0">
                <a:cs typeface="Arial" charset="0"/>
              </a:rPr>
              <a:t>–</a:t>
            </a:r>
            <a:r>
              <a:rPr lang="en-US" sz="2200" dirty="0"/>
              <a:t>10.4</a:t>
            </a:r>
            <a:r>
              <a:rPr lang="en-US" sz="2200" dirty="0">
                <a:cs typeface="Arial" charset="0"/>
              </a:rPr>
              <a:t>°</a:t>
            </a:r>
            <a:r>
              <a:rPr lang="en-US" sz="2200" dirty="0"/>
              <a:t>F</a:t>
            </a:r>
            <a:r>
              <a:rPr lang="en-US" sz="2200" dirty="0" smtClean="0"/>
              <a:t>) </a:t>
            </a:r>
            <a:endParaRPr lang="en-US" sz="2200" dirty="0"/>
          </a:p>
        </p:txBody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-21030" y="17146"/>
            <a:ext cx="9070835" cy="1077218"/>
          </a:xfrm>
        </p:spPr>
        <p:txBody>
          <a:bodyPr/>
          <a:lstStyle/>
          <a:p>
            <a:pPr eaLnBrk="1" hangingPunct="1"/>
            <a:r>
              <a:rPr altLang="en-US" dirty="0" smtClean="0"/>
              <a:t>Documenting Human-Caused Climate Change</a:t>
            </a:r>
          </a:p>
        </p:txBody>
      </p:sp>
      <p:pic>
        <p:nvPicPr>
          <p:cNvPr id="11266" name="Picture 2" descr="\\integrafs5\DeLS_Pondy\71_Pearson_US_IRDVD\08. Working_Folder\Copyright Removed Jpegs\Trujillo_EoO_12e\Chapter16\Figures\Jpegs_Labeled\EoO_12e_Figure_16_11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047" y="1605744"/>
            <a:ext cx="2903682" cy="426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382377" y="1150039"/>
            <a:ext cx="7836136" cy="2734775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en-US" dirty="0"/>
              <a:t>Humans are adding greenhouse gases to Earth’s atmosphere.</a:t>
            </a:r>
          </a:p>
          <a:p>
            <a:pPr>
              <a:buClr>
                <a:schemeClr val="tx1"/>
              </a:buClr>
            </a:pPr>
            <a:r>
              <a:rPr lang="en-US" altLang="en-US" dirty="0"/>
              <a:t>Climate change will cause many severe problems in the ocean environment.</a:t>
            </a:r>
          </a:p>
          <a:p>
            <a:pPr>
              <a:buClr>
                <a:schemeClr val="tx1"/>
              </a:buClr>
            </a:pPr>
            <a:r>
              <a:rPr lang="en-US" altLang="en-US" dirty="0"/>
              <a:t>It is necessary to reduce and mitigate the effects of these changes.</a:t>
            </a:r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dirty="0" smtClean="0"/>
              <a:t>Chapter Overview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76" y="1530688"/>
            <a:ext cx="7760167" cy="2617894"/>
          </a:xfrm>
        </p:spPr>
        <p:txBody>
          <a:bodyPr/>
          <a:lstStyle/>
          <a:p>
            <a:r>
              <a:rPr lang="en-US" dirty="0" smtClean="0"/>
              <a:t>Climate </a:t>
            </a:r>
            <a:r>
              <a:rPr lang="en-US" dirty="0"/>
              <a:t>change models can mimic modern conditions only if human emissions are taken into account</a:t>
            </a:r>
            <a:r>
              <a:rPr lang="en-US" dirty="0" smtClean="0"/>
              <a:t>.</a:t>
            </a:r>
          </a:p>
          <a:p>
            <a:r>
              <a:rPr lang="en-US" dirty="0" smtClean="0"/>
              <a:t>IPCC assessments continue to provide strong documentation of human-induced climate change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21030" y="17146"/>
            <a:ext cx="9165030" cy="1077218"/>
          </a:xfrm>
        </p:spPr>
        <p:txBody>
          <a:bodyPr/>
          <a:lstStyle/>
          <a:p>
            <a:r>
              <a:rPr lang="en-US" dirty="0" smtClean="0"/>
              <a:t>Documenting Human-Caused Climate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87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2377" y="1530688"/>
            <a:ext cx="7836136" cy="1782234"/>
          </a:xfrm>
        </p:spPr>
        <p:txBody>
          <a:bodyPr/>
          <a:lstStyle/>
          <a:p>
            <a:r>
              <a:rPr lang="en-US" sz="2600" dirty="0" smtClean="0"/>
              <a:t>IPCC and Al Gore Jr. shared 2007 Nobel Peace Prize for “their efforts to build up and disseminate greater knowledge about man-made climate change….”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030" y="17146"/>
            <a:ext cx="9070835" cy="1077218"/>
          </a:xfrm>
        </p:spPr>
        <p:txBody>
          <a:bodyPr/>
          <a:lstStyle/>
          <a:p>
            <a:r>
              <a:rPr lang="en-US" dirty="0" smtClean="0"/>
              <a:t>Documenting Human-Caused Climate Change</a:t>
            </a:r>
            <a:endParaRPr lang="en-US" dirty="0"/>
          </a:p>
        </p:txBody>
      </p:sp>
      <p:pic>
        <p:nvPicPr>
          <p:cNvPr id="1026" name="Picture 2" descr="\\integrafs5\DeLS_Pondy\71_Pearson_US_IRDVD\08. Working_Folder\Copyright Removed Jpegs\Trujillo_EoO_12e\Chapter16\Figures\Jpegs_Labeled\EoO_12e_Figure_16_12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589" y="2870322"/>
            <a:ext cx="4194768" cy="333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242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77" y="1531040"/>
            <a:ext cx="8229600" cy="2733620"/>
          </a:xfrm>
        </p:spPr>
        <p:txBody>
          <a:bodyPr/>
          <a:lstStyle/>
          <a:p>
            <a:r>
              <a:rPr lang="en-US" dirty="0" smtClean="0"/>
              <a:t>Other scientific reports confirm IPCC findings</a:t>
            </a:r>
          </a:p>
          <a:p>
            <a:pPr lvl="1"/>
            <a:r>
              <a:rPr lang="en-US" dirty="0" smtClean="0"/>
              <a:t>U.S. Global Change Research Program – </a:t>
            </a:r>
            <a:r>
              <a:rPr lang="en-US" dirty="0" smtClean="0"/>
              <a:t>1990</a:t>
            </a:r>
            <a:endParaRPr lang="en-US" dirty="0" smtClean="0"/>
          </a:p>
          <a:p>
            <a:pPr lvl="2"/>
            <a:r>
              <a:rPr lang="en-US" dirty="0" smtClean="0"/>
              <a:t>Global warming is unequivocal and primarily human-induced.</a:t>
            </a:r>
          </a:p>
          <a:p>
            <a:pPr lvl="2"/>
            <a:r>
              <a:rPr lang="en-US" dirty="0" smtClean="0"/>
              <a:t>Global average temperature risen 1.5°F (</a:t>
            </a:r>
            <a:r>
              <a:rPr lang="en-US" dirty="0"/>
              <a:t>0.8°C</a:t>
            </a:r>
            <a:r>
              <a:rPr lang="en-US" dirty="0" smtClean="0"/>
              <a:t>) since 1900</a:t>
            </a:r>
            <a:r>
              <a:rPr lang="en-US" dirty="0" smtClean="0"/>
              <a:t>.</a:t>
            </a:r>
            <a:endParaRPr lang="en-US" dirty="0" smtClean="0"/>
          </a:p>
          <a:p>
            <a:pPr lvl="1"/>
            <a:r>
              <a:rPr lang="en-US" dirty="0" smtClean="0"/>
              <a:t>U.S. National Research Council – </a:t>
            </a:r>
            <a:r>
              <a:rPr lang="en-US" dirty="0" smtClean="0"/>
              <a:t>2011</a:t>
            </a:r>
            <a:endParaRPr lang="en-US" dirty="0" smtClean="0"/>
          </a:p>
          <a:p>
            <a:pPr lvl="2"/>
            <a:r>
              <a:rPr lang="en-US" dirty="0" smtClean="0"/>
              <a:t>Actions taken now can reduce risk of major disruptions to human and natural systems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030" y="17146"/>
            <a:ext cx="9070835" cy="1077218"/>
          </a:xfrm>
        </p:spPr>
        <p:txBody>
          <a:bodyPr/>
          <a:lstStyle/>
          <a:p>
            <a:r>
              <a:rPr lang="en-US" dirty="0" smtClean="0"/>
              <a:t>Documenting Human-Caused Climate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870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77" y="1531039"/>
            <a:ext cx="7836135" cy="2049899"/>
          </a:xfrm>
        </p:spPr>
        <p:txBody>
          <a:bodyPr/>
          <a:lstStyle/>
          <a:p>
            <a:r>
              <a:rPr lang="en-US" dirty="0" smtClean="0"/>
              <a:t>U.S. National Climate Assessment Report – </a:t>
            </a:r>
            <a:r>
              <a:rPr lang="en-US" dirty="0" smtClean="0"/>
              <a:t>2014</a:t>
            </a:r>
            <a:endParaRPr lang="en-US" dirty="0" smtClean="0"/>
          </a:p>
          <a:p>
            <a:pPr lvl="1"/>
            <a:r>
              <a:rPr lang="en-US" dirty="0" smtClean="0"/>
              <a:t>More than 300 experts</a:t>
            </a:r>
          </a:p>
          <a:p>
            <a:pPr lvl="1"/>
            <a:r>
              <a:rPr lang="en-US" dirty="0" smtClean="0"/>
              <a:t>60-member Federal Advisory </a:t>
            </a:r>
            <a:r>
              <a:rPr lang="en-US" dirty="0" smtClean="0"/>
              <a:t>Committee</a:t>
            </a:r>
            <a:endParaRPr lang="en-US" dirty="0" smtClean="0"/>
          </a:p>
          <a:p>
            <a:pPr lvl="1"/>
            <a:r>
              <a:rPr lang="en-US" dirty="0" smtClean="0"/>
              <a:t>Affirms humans as primary cause of Earth’s recent climate </a:t>
            </a:r>
            <a:r>
              <a:rPr lang="en-US" dirty="0" smtClean="0"/>
              <a:t>changes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030" y="17146"/>
            <a:ext cx="9070835" cy="1077218"/>
          </a:xfrm>
        </p:spPr>
        <p:txBody>
          <a:bodyPr/>
          <a:lstStyle/>
          <a:p>
            <a:r>
              <a:rPr lang="en-US" dirty="0" smtClean="0"/>
              <a:t>Documenting Human-Caused Climate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086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dirty="0" smtClean="0"/>
              <a:t>Atmosphere’s Greenhouse Effect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84293" y="1194445"/>
            <a:ext cx="7843183" cy="2623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600" b="1" kern="0" dirty="0" smtClean="0"/>
              <a:t>Global warming </a:t>
            </a:r>
            <a:r>
              <a:rPr lang="en-US" altLang="en-US" sz="2600" kern="0" dirty="0" smtClean="0"/>
              <a:t>– increase in Earth’s global temperatures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b="1" kern="0" dirty="0" smtClean="0"/>
              <a:t>Greenhouse effect </a:t>
            </a:r>
            <a:r>
              <a:rPr lang="en-US" altLang="en-US" sz="2600" kern="0" dirty="0" smtClean="0"/>
              <a:t>– keeps Earth’s surface habitable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kern="0" dirty="0" smtClean="0"/>
              <a:t>Incoming heat energy is shorter wavelengths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kern="0" dirty="0" smtClean="0"/>
              <a:t>Longer wavelengths – some trapped, some escape, net warming effect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smtClean="0"/>
              <a:t>Atmosphere’s Greenhouse Effect</a:t>
            </a:r>
          </a:p>
        </p:txBody>
      </p:sp>
      <p:pic>
        <p:nvPicPr>
          <p:cNvPr id="2050" name="Picture 2" descr="\\integrafs5\DeLS_Pondy\71_Pearson_US_IRDVD\08. Working_Folder\Copyright Removed Jpegs\Trujillo_EoO_12e\Chapter16\Figures\Jpegs_Labeled\EoO_12e_Figure_16_13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97" y="812260"/>
            <a:ext cx="4538806" cy="534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67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smtClean="0"/>
              <a:t>Earth’s Heat Budget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idx="4294967295"/>
          </p:nvPr>
        </p:nvSpPr>
        <p:spPr>
          <a:xfrm>
            <a:off x="384651" y="1194755"/>
            <a:ext cx="7766857" cy="326724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600" b="1" dirty="0"/>
              <a:t>Heat Budget</a:t>
            </a:r>
            <a:r>
              <a:rPr lang="en-US" altLang="en-US" sz="2600" dirty="0"/>
              <a:t> – addition to or subtraction from heat on Earth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Incoming radiation from Sun–shorter wavelengths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Outgoing radiation from Earth–longer wavelengths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Rates of energy absorption and </a:t>
            </a:r>
            <a:r>
              <a:rPr lang="en-US" altLang="en-US" sz="2600" dirty="0" smtClean="0"/>
              <a:t>re-radiation </a:t>
            </a:r>
            <a:r>
              <a:rPr lang="en-US" altLang="en-US" sz="2600" dirty="0"/>
              <a:t>must be equal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smtClean="0"/>
              <a:t>Earth’s Heat Budget</a:t>
            </a:r>
          </a:p>
        </p:txBody>
      </p:sp>
      <p:pic>
        <p:nvPicPr>
          <p:cNvPr id="3074" name="Picture 2" descr="\\integrafs5\DeLS_Pondy\71_Pearson_US_IRDVD\08. Working_Folder\Copyright Removed Jpegs\Trujillo_EoO_12e\Chapter16\Figures\Jpegs_Labeled\EoO_12e_Figure_16_15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9" y="1377837"/>
            <a:ext cx="7067074" cy="417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95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r>
              <a:rPr altLang="en-US" smtClean="0"/>
              <a:t>Earth’s Heat Budget</a:t>
            </a:r>
          </a:p>
        </p:txBody>
      </p:sp>
      <p:pic>
        <p:nvPicPr>
          <p:cNvPr id="4098" name="Picture 2" descr="\\integrafs5\DeLS_Pondy\71_Pearson_US_IRDVD\08. Working_Folder\Copyright Removed Jpegs\Trujillo_EoO_12e\Chapter16\Figures\Jpegs_Labeled\EoO_12e_Figure_16_14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47" y="819159"/>
            <a:ext cx="7264977" cy="536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382377" y="1150040"/>
            <a:ext cx="7836135" cy="387431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Water vapor</a:t>
            </a:r>
          </a:p>
          <a:p>
            <a:pPr lvl="1" eaLnBrk="1" hangingPunct="1"/>
            <a:r>
              <a:rPr lang="en-US" altLang="en-US" sz="2600" dirty="0" smtClean="0"/>
              <a:t>Most important </a:t>
            </a:r>
          </a:p>
          <a:p>
            <a:pPr lvl="1" eaLnBrk="1" hangingPunct="1"/>
            <a:r>
              <a:rPr lang="en-US" altLang="en-US" sz="2600" dirty="0" smtClean="0"/>
              <a:t>66</a:t>
            </a:r>
            <a:r>
              <a:rPr lang="en-US" altLang="en-US" sz="2600" dirty="0" smtClean="0">
                <a:cs typeface="Arial" panose="020B0604020202020204" pitchFamily="34" charset="0"/>
              </a:rPr>
              <a:t>–</a:t>
            </a:r>
            <a:r>
              <a:rPr lang="en-US" altLang="en-US" sz="2600" dirty="0" smtClean="0"/>
              <a:t>85% of greenhouse effect</a:t>
            </a:r>
          </a:p>
          <a:p>
            <a:pPr eaLnBrk="1" hangingPunct="1"/>
            <a:r>
              <a:rPr lang="en-US" altLang="en-US" b="1" dirty="0" smtClean="0"/>
              <a:t>Carbon dioxide</a:t>
            </a:r>
          </a:p>
          <a:p>
            <a:pPr lvl="1" eaLnBrk="1" hangingPunct="1"/>
            <a:r>
              <a:rPr lang="en-US" altLang="en-US" sz="2600" dirty="0" smtClean="0"/>
              <a:t>Natural part of atmosphere</a:t>
            </a:r>
          </a:p>
          <a:p>
            <a:pPr lvl="1" eaLnBrk="1" hangingPunct="1"/>
            <a:r>
              <a:rPr lang="en-US" altLang="en-US" sz="2600" dirty="0" smtClean="0"/>
              <a:t>Greatest relative contribution from human activities</a:t>
            </a:r>
          </a:p>
          <a:p>
            <a:pPr lvl="1" eaLnBrk="1" hangingPunct="1"/>
            <a:r>
              <a:rPr lang="en-US" altLang="en-US" sz="2600" dirty="0" smtClean="0"/>
              <a:t>Burning of fossil </a:t>
            </a:r>
            <a:r>
              <a:rPr lang="en-US" altLang="en-US" sz="2600" dirty="0" smtClean="0"/>
              <a:t>fuels</a:t>
            </a:r>
            <a:endParaRPr lang="en-US" altLang="en-US" dirty="0" smtClean="0"/>
          </a:p>
        </p:txBody>
      </p:sp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r>
              <a:rPr altLang="en-US" smtClean="0"/>
              <a:t>Greenhouse Gases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82377" y="1190817"/>
            <a:ext cx="7836135" cy="4602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 smtClean="0"/>
              <a:t>Climate </a:t>
            </a:r>
            <a:r>
              <a:rPr lang="en-US" altLang="en-US" dirty="0" smtClean="0"/>
              <a:t>– long-term atmospheric conditions in a region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Temperature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Precipitation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Wind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Earth’s climate includes interactions of: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 dirty="0" smtClean="0"/>
              <a:t>Atmosphere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 dirty="0" smtClean="0"/>
              <a:t>Hydrosphere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 dirty="0" smtClean="0"/>
              <a:t>Geosphere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 dirty="0" smtClean="0"/>
              <a:t>Biosphere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 dirty="0" smtClean="0"/>
              <a:t>Cryosphere</a:t>
            </a:r>
          </a:p>
        </p:txBody>
      </p: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smtClean="0"/>
              <a:t>Earth’s Climate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r>
              <a:rPr altLang="en-US" smtClean="0"/>
              <a:t>Atmospheric Carbon Dioxide </a:t>
            </a:r>
          </a:p>
        </p:txBody>
      </p:sp>
      <p:pic>
        <p:nvPicPr>
          <p:cNvPr id="5122" name="Picture 2" descr="\\integrafs5\DeLS_Pondy\71_Pearson_US_IRDVD\08. Working_Folder\Copyright Removed Jpegs\Trujillo_EoO_12e\Chapter16\Figures\Jpegs_Labeled\EoO_12e_Figure_16_1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82" y="1109821"/>
            <a:ext cx="7514648" cy="476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382377" y="1150040"/>
            <a:ext cx="7836135" cy="387431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Methane</a:t>
            </a:r>
          </a:p>
          <a:p>
            <a:pPr lvl="1" eaLnBrk="1" hangingPunct="1"/>
            <a:r>
              <a:rPr lang="en-US" altLang="en-US" sz="2600" dirty="0" smtClean="0"/>
              <a:t>Second most abundant human-caused greenhouse gas</a:t>
            </a:r>
          </a:p>
          <a:p>
            <a:pPr lvl="1" eaLnBrk="1" hangingPunct="1"/>
            <a:r>
              <a:rPr lang="en-US" altLang="en-US" sz="2600" dirty="0" smtClean="0"/>
              <a:t>Great warming power per molecule</a:t>
            </a:r>
          </a:p>
          <a:p>
            <a:pPr lvl="1" eaLnBrk="1" hangingPunct="1"/>
            <a:r>
              <a:rPr lang="en-US" altLang="en-US" sz="2600" dirty="0" smtClean="0"/>
              <a:t>Landfill decomposition</a:t>
            </a:r>
          </a:p>
          <a:p>
            <a:pPr lvl="1" eaLnBrk="1" hangingPunct="1"/>
            <a:r>
              <a:rPr lang="en-US" altLang="en-US" sz="2600" dirty="0" smtClean="0"/>
              <a:t>Cattle</a:t>
            </a:r>
          </a:p>
          <a:p>
            <a:pPr eaLnBrk="1" hangingPunct="1"/>
            <a:r>
              <a:rPr lang="en-US" altLang="en-US" dirty="0" smtClean="0"/>
              <a:t>Other trace gases</a:t>
            </a:r>
          </a:p>
          <a:p>
            <a:pPr lvl="1" eaLnBrk="1" hangingPunct="1"/>
            <a:r>
              <a:rPr lang="en-US" altLang="en-US" sz="2600" b="1" dirty="0" smtClean="0"/>
              <a:t>Nitrous oxide, CFCs, </a:t>
            </a:r>
            <a:r>
              <a:rPr lang="en-US" altLang="en-US" sz="2600" b="1" dirty="0" smtClean="0"/>
              <a:t>ozone</a:t>
            </a:r>
            <a:endParaRPr lang="en-US" altLang="en-US" dirty="0" smtClean="0"/>
          </a:p>
        </p:txBody>
      </p:sp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r>
              <a:rPr altLang="en-US" smtClean="0"/>
              <a:t>Greenhouse Gases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r>
              <a:rPr altLang="en-US" smtClean="0"/>
              <a:t>Human-Caused Greenhouse Gases</a:t>
            </a:r>
          </a:p>
        </p:txBody>
      </p:sp>
      <p:pic>
        <p:nvPicPr>
          <p:cNvPr id="6146" name="Picture 2" descr="\\integrafs5\DeLS_Pondy\71_Pearson_US_IRDVD\08. Working_Folder\Copyright Removed Jpegs\Trujillo_EoO_12e\Chapter16\Figures\Jpegs_Labeled\EoO_12e_Table_16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22" y="1833651"/>
            <a:ext cx="7614227" cy="315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77" y="1150040"/>
            <a:ext cx="7760166" cy="1899116"/>
          </a:xfrm>
        </p:spPr>
        <p:txBody>
          <a:bodyPr/>
          <a:lstStyle/>
          <a:p>
            <a:r>
              <a:rPr lang="en-US" dirty="0" smtClean="0"/>
              <a:t>Continuous ice core data from Antarctica records past atmospheres</a:t>
            </a:r>
          </a:p>
          <a:p>
            <a:r>
              <a:rPr lang="en-US" dirty="0" smtClean="0"/>
              <a:t>Carbon dioxide varied from 180 to 280 ppm</a:t>
            </a:r>
          </a:p>
          <a:p>
            <a:r>
              <a:rPr lang="en-US" dirty="0" smtClean="0"/>
              <a:t>High levels of carbon dioxide and methane </a:t>
            </a:r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r>
              <a:rPr lang="en-US" dirty="0" smtClean="0"/>
              <a:t>Greenhouse Gases Past and Future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312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77" y="1150040"/>
            <a:ext cx="7836135" cy="2506868"/>
          </a:xfrm>
        </p:spPr>
        <p:txBody>
          <a:bodyPr/>
          <a:lstStyle/>
          <a:p>
            <a:r>
              <a:rPr lang="en-US" dirty="0" smtClean="0"/>
              <a:t>Paleocene-Eocene Thermal Maximum (PETM) 56 million years ago</a:t>
            </a:r>
          </a:p>
          <a:p>
            <a:pPr lvl="1"/>
            <a:r>
              <a:rPr lang="en-US" dirty="0" smtClean="0"/>
              <a:t>Earth’s climate much warmer than today</a:t>
            </a:r>
          </a:p>
          <a:p>
            <a:pPr lvl="1"/>
            <a:r>
              <a:rPr lang="en-US" dirty="0" smtClean="0"/>
              <a:t>Huge release of carbon dioxide and methane</a:t>
            </a:r>
          </a:p>
          <a:p>
            <a:pPr lvl="1"/>
            <a:r>
              <a:rPr lang="en-US" dirty="0" smtClean="0"/>
              <a:t>Massive ocean ecosystem changes from increased ocean </a:t>
            </a:r>
            <a:r>
              <a:rPr lang="en-US" dirty="0" smtClean="0"/>
              <a:t>temperatures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r>
              <a:rPr lang="en-US" dirty="0" smtClean="0"/>
              <a:t>Greenhouse Gases Past and Future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5216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r>
              <a:rPr altLang="en-US" dirty="0" smtClean="0"/>
              <a:t>Ice Core Data</a:t>
            </a:r>
          </a:p>
        </p:txBody>
      </p:sp>
      <p:pic>
        <p:nvPicPr>
          <p:cNvPr id="7170" name="Picture 2" descr="\\integrafs5\DeLS_Pondy\71_Pearson_US_IRDVD\08. Working_Folder\Copyright Removed Jpegs\Trujillo_EoO_12e\Chapter16\Figures\Jpegs_Labeled\EoO_12e_Figure_16_17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41" y="1529775"/>
            <a:ext cx="7637318" cy="370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382377" y="1150040"/>
            <a:ext cx="7836135" cy="3418496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Melting glaciers and ice caps</a:t>
            </a:r>
          </a:p>
          <a:p>
            <a:pPr eaLnBrk="1" hangingPunct="1"/>
            <a:r>
              <a:rPr lang="en-US" altLang="en-US" dirty="0" smtClean="0"/>
              <a:t>Shorter winters</a:t>
            </a:r>
          </a:p>
          <a:p>
            <a:pPr eaLnBrk="1" hangingPunct="1"/>
            <a:r>
              <a:rPr lang="en-US" altLang="en-US" dirty="0" smtClean="0"/>
              <a:t>Species distribution shifts</a:t>
            </a:r>
          </a:p>
          <a:p>
            <a:pPr eaLnBrk="1" hangingPunct="1"/>
            <a:r>
              <a:rPr lang="en-US" altLang="en-US" dirty="0" smtClean="0"/>
              <a:t>Global temperature rise</a:t>
            </a:r>
          </a:p>
          <a:p>
            <a:pPr eaLnBrk="1" hangingPunct="1"/>
            <a:r>
              <a:rPr lang="en-US" altLang="en-US" dirty="0" smtClean="0"/>
              <a:t>Sea surface temperature increases</a:t>
            </a:r>
          </a:p>
          <a:p>
            <a:pPr eaLnBrk="1" hangingPunct="1"/>
            <a:r>
              <a:rPr lang="en-US" altLang="en-US" dirty="0" smtClean="0"/>
              <a:t>Earth would continue to warm even if greenhouse gas concentrations stabilized today. </a:t>
            </a:r>
          </a:p>
        </p:txBody>
      </p:sp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r>
              <a:rPr lang="en-US" altLang="en-US" dirty="0" smtClean="0"/>
              <a:t>F</a:t>
            </a:r>
            <a:r>
              <a:rPr altLang="en-US" dirty="0" smtClean="0"/>
              <a:t>uture scenarios from Global Warming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r>
              <a:rPr lang="en-US" dirty="0" smtClean="0"/>
              <a:t>Future scenarios from Global Warming</a:t>
            </a:r>
            <a:endParaRPr lang="en-US" dirty="0"/>
          </a:p>
        </p:txBody>
      </p:sp>
      <p:pic>
        <p:nvPicPr>
          <p:cNvPr id="8194" name="Picture 2" descr="\\integrafs5\DeLS_Pondy\71_Pearson_US_IRDVD\08. Working_Folder\Copyright Removed Jpegs\Trujillo_EoO_12e\Chapter16\Figures\Jpegs_Labeled\EoO_12e_Figure_16_18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09821"/>
            <a:ext cx="7620000" cy="480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2982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2377" y="1150040"/>
            <a:ext cx="7836135" cy="2810744"/>
          </a:xfrm>
        </p:spPr>
        <p:txBody>
          <a:bodyPr/>
          <a:lstStyle/>
          <a:p>
            <a:r>
              <a:rPr lang="en-US" b="1" dirty="0" smtClean="0"/>
              <a:t>Aerosols</a:t>
            </a:r>
          </a:p>
          <a:p>
            <a:pPr lvl="1"/>
            <a:r>
              <a:rPr lang="en-US" dirty="0" smtClean="0"/>
              <a:t>Suspended particles in atmosphere</a:t>
            </a:r>
          </a:p>
          <a:p>
            <a:pPr lvl="1"/>
            <a:r>
              <a:rPr lang="en-US" dirty="0" smtClean="0"/>
              <a:t>Affect atmosphere’s reflectivity and ability to trap heat</a:t>
            </a:r>
          </a:p>
          <a:p>
            <a:pPr lvl="1"/>
            <a:r>
              <a:rPr lang="en-US" dirty="0" smtClean="0"/>
              <a:t>Black carbon or soot – 1 gram is 100 to 2000 times more potent than equal amount of carbon dioxide for global warming </a:t>
            </a:r>
          </a:p>
          <a:p>
            <a:pPr lvl="2"/>
            <a:r>
              <a:rPr lang="en-US" dirty="0" smtClean="0"/>
              <a:t>Lowers Earth’s surface </a:t>
            </a:r>
            <a:r>
              <a:rPr lang="en-US" b="1" dirty="0" smtClean="0"/>
              <a:t>albedo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r>
              <a:rPr lang="en-US" dirty="0" smtClean="0"/>
              <a:t>Other considerations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2336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Increase in Earth’s average surface </a:t>
            </a:r>
            <a:r>
              <a:rPr lang="en-US" dirty="0" err="1" smtClean="0"/>
              <a:t>temperatue</a:t>
            </a:r>
            <a:endParaRPr lang="en-US" dirty="0" smtClean="0"/>
          </a:p>
          <a:p>
            <a:r>
              <a:rPr lang="en-US" dirty="0" smtClean="0"/>
              <a:t>Rate of warming in last 50 years double that of past 100 years</a:t>
            </a:r>
          </a:p>
          <a:p>
            <a:r>
              <a:rPr lang="en-US" dirty="0" smtClean="0"/>
              <a:t>Warmest years on instrumental record since 2000</a:t>
            </a:r>
          </a:p>
          <a:p>
            <a:r>
              <a:rPr lang="en-US" dirty="0" smtClean="0"/>
              <a:t>Sea surface temperatures increased worldwide</a:t>
            </a:r>
          </a:p>
          <a:p>
            <a:r>
              <a:rPr lang="en-US" dirty="0" smtClean="0"/>
              <a:t>Increasing severe heat </a:t>
            </a:r>
            <a:r>
              <a:rPr lang="en-US" dirty="0" smtClean="0"/>
              <a:t>waves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030" y="17146"/>
            <a:ext cx="9070835" cy="1077218"/>
          </a:xfrm>
        </p:spPr>
        <p:txBody>
          <a:bodyPr/>
          <a:lstStyle/>
          <a:p>
            <a:r>
              <a:rPr lang="en-US" dirty="0" smtClean="0"/>
              <a:t>Documented Changes due to Global Warming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510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1"/>
          <p:cNvSpPr>
            <a:spLocks noGrp="1"/>
          </p:cNvSpPr>
          <p:nvPr>
            <p:ph idx="4294967295"/>
          </p:nvPr>
        </p:nvSpPr>
        <p:spPr>
          <a:xfrm>
            <a:off x="384652" y="1143088"/>
            <a:ext cx="7918794" cy="2276947"/>
          </a:xfrm>
        </p:spPr>
        <p:txBody>
          <a:bodyPr/>
          <a:lstStyle/>
          <a:p>
            <a:pPr eaLnBrk="1" hangingPunct="1"/>
            <a:r>
              <a:rPr lang="en-US" altLang="en-US" sz="2600" b="1" dirty="0" smtClean="0"/>
              <a:t>Climate system </a:t>
            </a:r>
            <a:r>
              <a:rPr lang="en-US" altLang="en-US" sz="2600" dirty="0" smtClean="0"/>
              <a:t>– exchanges of energy and moisture between Earth’s five spheres</a:t>
            </a:r>
          </a:p>
          <a:p>
            <a:pPr eaLnBrk="1" hangingPunct="1"/>
            <a:r>
              <a:rPr lang="en-US" altLang="en-US" sz="2600" dirty="0" smtClean="0"/>
              <a:t>Climate changes do not occur in isolation</a:t>
            </a:r>
          </a:p>
          <a:p>
            <a:pPr eaLnBrk="1" hangingPunct="1"/>
            <a:r>
              <a:rPr lang="en-US" altLang="en-US" sz="2600" dirty="0" smtClean="0"/>
              <a:t>Oceans are major component of Earth’s climate system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smtClean="0"/>
              <a:t>Earth’s Climate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065" y="17146"/>
            <a:ext cx="9070835" cy="1077218"/>
          </a:xfrm>
        </p:spPr>
        <p:txBody>
          <a:bodyPr/>
          <a:lstStyle/>
          <a:p>
            <a:r>
              <a:rPr lang="en-US" dirty="0" smtClean="0"/>
              <a:t>Thermometer recordings of surface air temperature</a:t>
            </a:r>
            <a:endParaRPr lang="en-US" dirty="0"/>
          </a:p>
        </p:txBody>
      </p:sp>
      <p:pic>
        <p:nvPicPr>
          <p:cNvPr id="9218" name="Picture 2" descr="\\integrafs5\DeLS_Pondy\71_Pearson_US_IRDVD\08. Working_Folder\Copyright Removed Jpegs\Trujillo_EoO_12e\Chapter16\Figures\Jpegs_Labeled\EoO_12e_Figure_16_19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60" y="1769021"/>
            <a:ext cx="8210550" cy="409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4988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Content Placeholder 5"/>
          <p:cNvSpPr>
            <a:spLocks noGrp="1"/>
          </p:cNvSpPr>
          <p:nvPr>
            <p:ph idx="1"/>
          </p:nvPr>
        </p:nvSpPr>
        <p:spPr>
          <a:xfrm>
            <a:off x="382376" y="1150039"/>
            <a:ext cx="7760167" cy="425415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Earlier, hotter summers</a:t>
            </a:r>
          </a:p>
          <a:p>
            <a:pPr eaLnBrk="1" hangingPunct="1"/>
            <a:r>
              <a:rPr lang="en-US" altLang="en-US" dirty="0" smtClean="0"/>
              <a:t>More severe droughts in some places, flooding in others</a:t>
            </a:r>
          </a:p>
          <a:p>
            <a:pPr eaLnBrk="1" hangingPunct="1"/>
            <a:r>
              <a:rPr lang="en-US" altLang="en-US" dirty="0" smtClean="0"/>
              <a:t>Retreat of mountain glaciers</a:t>
            </a:r>
          </a:p>
          <a:p>
            <a:pPr eaLnBrk="1" hangingPunct="1"/>
            <a:r>
              <a:rPr lang="en-US" altLang="en-US" dirty="0" smtClean="0"/>
              <a:t>Water contamination issues</a:t>
            </a:r>
          </a:p>
          <a:p>
            <a:pPr eaLnBrk="1" hangingPunct="1"/>
            <a:r>
              <a:rPr lang="en-US" altLang="en-US" dirty="0" smtClean="0"/>
              <a:t>Ecosystem changes and extinctions</a:t>
            </a:r>
          </a:p>
          <a:p>
            <a:pPr eaLnBrk="1" hangingPunct="1"/>
            <a:r>
              <a:rPr lang="en-US" altLang="en-US" dirty="0" smtClean="0"/>
              <a:t>Increased biological </a:t>
            </a:r>
            <a:r>
              <a:rPr lang="en-US" altLang="en-US" b="1" dirty="0" smtClean="0"/>
              <a:t>productivity</a:t>
            </a:r>
            <a:r>
              <a:rPr lang="en-US" altLang="en-US" dirty="0" smtClean="0"/>
              <a:t> in plants</a:t>
            </a:r>
          </a:p>
          <a:p>
            <a:pPr eaLnBrk="1" hangingPunct="1"/>
            <a:r>
              <a:rPr lang="en-US" altLang="en-US" dirty="0" smtClean="0"/>
              <a:t>Ice-free arctic waters with higher oceanic </a:t>
            </a:r>
            <a:r>
              <a:rPr lang="en-US" altLang="en-US" dirty="0" smtClean="0"/>
              <a:t>productivity</a:t>
            </a:r>
            <a:endParaRPr lang="en-US" altLang="en-US" dirty="0" smtClean="0"/>
          </a:p>
        </p:txBody>
      </p:sp>
      <p:sp>
        <p:nvSpPr>
          <p:cNvPr id="29698" name="Title 4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dirty="0" smtClean="0"/>
              <a:t>Predicted Changes from Global Warming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smtClean="0"/>
              <a:t>Changes in the Oceans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84652" y="1149350"/>
            <a:ext cx="7842825" cy="136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2600" b="1" dirty="0"/>
              <a:t>Increasing ocean temperatures</a:t>
            </a:r>
          </a:p>
          <a:p>
            <a:pPr lvl="1"/>
            <a:r>
              <a:rPr lang="en-US" altLang="en-US" sz="2200" dirty="0"/>
              <a:t>Sea surface temperatures risen mostly since 1970</a:t>
            </a:r>
          </a:p>
          <a:p>
            <a:pPr lvl="1"/>
            <a:r>
              <a:rPr lang="en-US" altLang="en-US" sz="2200" dirty="0"/>
              <a:t>Deep waters showing increases</a:t>
            </a:r>
          </a:p>
        </p:txBody>
      </p:sp>
      <p:pic>
        <p:nvPicPr>
          <p:cNvPr id="10242" name="Picture 2" descr="\\integrafs5\DeLS_Pondy\71_Pearson_US_IRDVD\08. Working_Folder\Copyright Removed Jpegs\Trujillo_EoO_12e\Chapter16\Figures\Jpegs_Labeled\EoO_12e_Figure_16_20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297" y="2593341"/>
            <a:ext cx="5715477" cy="357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smtClean="0"/>
              <a:t>Changes in the Oceans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idx="4294967295"/>
          </p:nvPr>
        </p:nvSpPr>
        <p:spPr>
          <a:xfrm>
            <a:off x="385391" y="1149930"/>
            <a:ext cx="7833121" cy="2810853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Char char="•"/>
            </a:pPr>
            <a:r>
              <a:rPr lang="en-US" altLang="en-US" sz="2600" b="1" dirty="0"/>
              <a:t>Increased hurricane activity</a:t>
            </a:r>
          </a:p>
          <a:p>
            <a:pPr lvl="1">
              <a:buClr>
                <a:schemeClr val="tx1"/>
              </a:buClr>
            </a:pPr>
            <a:r>
              <a:rPr lang="en-US" altLang="en-US" sz="2200" dirty="0"/>
              <a:t>Warmer water fuels hurricanes</a:t>
            </a:r>
          </a:p>
          <a:p>
            <a:pPr lvl="1">
              <a:buClr>
                <a:schemeClr val="tx1"/>
              </a:buClr>
            </a:pPr>
            <a:r>
              <a:rPr lang="en-US" altLang="en-US" sz="2200" dirty="0"/>
              <a:t>Severity of recent Atlantic hurricanes</a:t>
            </a:r>
          </a:p>
          <a:p>
            <a:pPr lvl="1">
              <a:buClr>
                <a:schemeClr val="tx1"/>
              </a:buClr>
            </a:pPr>
            <a:r>
              <a:rPr lang="en-US" altLang="en-US" sz="2200" dirty="0"/>
              <a:t>Number of global tropical storms have not increased worldwide</a:t>
            </a:r>
          </a:p>
          <a:p>
            <a:pPr lvl="1">
              <a:buClr>
                <a:schemeClr val="tx1"/>
              </a:buClr>
            </a:pPr>
            <a:r>
              <a:rPr lang="en-US" altLang="en-US" sz="2200" dirty="0"/>
              <a:t>Intensity of storms has increased</a:t>
            </a:r>
          </a:p>
          <a:p>
            <a:pPr lvl="2"/>
            <a:r>
              <a:rPr lang="en-US" altLang="en-US" sz="2000" dirty="0"/>
              <a:t>More Category 4 and 5 hurricanes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smtClean="0"/>
              <a:t>Changes in the Oceans</a:t>
            </a:r>
          </a:p>
        </p:txBody>
      </p:sp>
      <p:pic>
        <p:nvPicPr>
          <p:cNvPr id="11266" name="Picture 2" descr="\\integrafs5\DeLS_Pondy\71_Pearson_US_IRDVD\08. Working_Folder\Copyright Removed Jpegs\Trujillo_EoO_12e\Chapter16\Figures\Jpegs_Labeled\EoO_12e_Figure_16_21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83" y="1529775"/>
            <a:ext cx="7581034" cy="401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66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smtClean="0"/>
              <a:t>Changes in the Oceans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386599" y="1149350"/>
            <a:ext cx="7840878" cy="1671898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2600" dirty="0"/>
              <a:t>Changes in deep-water circulation </a:t>
            </a:r>
          </a:p>
          <a:p>
            <a:pPr lvl="1"/>
            <a:r>
              <a:rPr lang="en-US" altLang="en-US" sz="2200" dirty="0"/>
              <a:t>North Atlantic especially sensitive</a:t>
            </a:r>
          </a:p>
          <a:p>
            <a:pPr lvl="1"/>
            <a:r>
              <a:rPr lang="en-US" altLang="en-US" sz="2200" dirty="0"/>
              <a:t>Melting glaciers</a:t>
            </a:r>
          </a:p>
          <a:p>
            <a:pPr lvl="1"/>
            <a:r>
              <a:rPr lang="en-US" altLang="en-US" sz="2200" dirty="0"/>
              <a:t>Warmer surface waters</a:t>
            </a:r>
          </a:p>
        </p:txBody>
      </p:sp>
      <p:pic>
        <p:nvPicPr>
          <p:cNvPr id="12290" name="Picture 2" descr="\\integrafs5\DeLS_Pondy\71_Pearson_US_IRDVD\08. Working_Folder\Copyright Removed Jpegs\Trujillo_EoO_12e\Chapter16\Figures\Jpegs_Labeled\EoO_12e_Figure_16_22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41" y="3080843"/>
            <a:ext cx="7637318" cy="293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382377" y="1150039"/>
            <a:ext cx="7836136" cy="3114619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Char char="•"/>
            </a:pPr>
            <a:r>
              <a:rPr lang="en-US" altLang="en-US" dirty="0"/>
              <a:t>Polar Ice Melting</a:t>
            </a:r>
          </a:p>
          <a:p>
            <a:pPr>
              <a:buClr>
                <a:schemeClr val="tx1"/>
              </a:buClr>
            </a:pPr>
            <a:r>
              <a:rPr lang="en-US" altLang="en-US" i="1" dirty="0"/>
              <a:t>Arctic amplification</a:t>
            </a:r>
            <a:r>
              <a:rPr lang="en-US" altLang="en-US" dirty="0"/>
              <a:t> </a:t>
            </a:r>
          </a:p>
          <a:p>
            <a:pPr>
              <a:buClr>
                <a:schemeClr val="tx1"/>
              </a:buClr>
            </a:pPr>
            <a:r>
              <a:rPr lang="en-US" altLang="en-US" dirty="0"/>
              <a:t>Loss of more than 2 million square kilometers (800,000 square miles) of Arctic sea ice in last decade</a:t>
            </a:r>
          </a:p>
          <a:p>
            <a:pPr>
              <a:buClr>
                <a:schemeClr val="tx1"/>
              </a:buClr>
            </a:pPr>
            <a:r>
              <a:rPr lang="en-US" altLang="en-US" dirty="0"/>
              <a:t>Loss of ice = enhanced warming due to lower albedo</a:t>
            </a:r>
          </a:p>
        </p:txBody>
      </p:sp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smtClean="0"/>
              <a:t>Changes in the Oceans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r>
              <a:rPr lang="en-US" dirty="0" smtClean="0"/>
              <a:t>Arctic sea ice decline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262" y="1909620"/>
            <a:ext cx="4207040" cy="278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4526" y="1909620"/>
            <a:ext cx="3541893" cy="278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3566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smtClean="0"/>
              <a:t>Changes in the Oceans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386599" y="1194755"/>
            <a:ext cx="7840878" cy="167131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600" dirty="0"/>
              <a:t>Polar Ice Melting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Arctic ice melting affects polar bear survival.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Food sources are dwindling for human Arctic dwellers.</a:t>
            </a:r>
          </a:p>
          <a:p>
            <a:pPr lvl="2"/>
            <a:r>
              <a:rPr lang="en-US" altLang="en-US" dirty="0"/>
              <a:t>Marine species migration</a:t>
            </a:r>
          </a:p>
        </p:txBody>
      </p:sp>
      <p:pic>
        <p:nvPicPr>
          <p:cNvPr id="14338" name="Picture 2" descr="\\integrafs5\DeLS_Pondy\71_Pearson_US_IRDVD\08. Working_Folder\Copyright Removed Jpegs\Trujillo_EoO_12e\Chapter16\Figures\Jpegs_Labeled\EoO_12e_Figure_16_24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62" y="3398166"/>
            <a:ext cx="4962077" cy="292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smtClean="0"/>
              <a:t>Changes in the Oceans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386599" y="1194087"/>
            <a:ext cx="8211758" cy="2623723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n-US" altLang="en-US" sz="2600" dirty="0"/>
              <a:t>Polar Ice Melting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Antarctica shrinking, glaciers thinning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Larsen Ice Shelf decreased more than 40% over last decade.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200 billion metric tons of ice lost in 2006 alone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Byrd Station in West Antarctica one of the fastest-warming places on Earth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integrafs5\DeLS_Pondy\71_Pearson_US_IRDVD\08. Working_Folder\Copyright Removed Jpegs\Trujillo_EoO_12e\Chapter16\Figures\Jpegs_Labeled\EoO_12e_Figure_16_01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07" y="890718"/>
            <a:ext cx="7686386" cy="523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smtClean="0"/>
              <a:t>Earth’s Climate System</a:t>
            </a:r>
          </a:p>
        </p:txBody>
      </p:sp>
    </p:spTree>
    <p:extLst>
      <p:ext uri="{BB962C8B-B14F-4D97-AF65-F5344CB8AC3E}">
        <p14:creationId xmlns:p14="http://schemas.microsoft.com/office/powerpoint/2010/main" val="147858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smtClean="0"/>
              <a:t>Changes in the Oceans</a:t>
            </a:r>
          </a:p>
        </p:txBody>
      </p:sp>
      <p:pic>
        <p:nvPicPr>
          <p:cNvPr id="15362" name="Picture 2" descr="\\integrafs5\DeLS_Pondy\71_Pearson_US_IRDVD\08. Working_Folder\Copyright Removed Jpegs\Trujillo_EoO_12e\Chapter16\Figures\Jpegs_Labeled\EoO_12e_Figure_16_25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856" y="830850"/>
            <a:ext cx="6267740" cy="534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31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382377" y="1190818"/>
            <a:ext cx="7760166" cy="352965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b="1" dirty="0"/>
              <a:t>Ocean acidification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Some atmospheric carbon dioxide dissolves in ocean water.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pH difference of 0.1 = 30% increase in hydrogen ion concentration 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pH decline threatens calcifying organisms</a:t>
            </a:r>
          </a:p>
          <a:p>
            <a:pPr lvl="2">
              <a:lnSpc>
                <a:spcPct val="90000"/>
              </a:lnSpc>
            </a:pPr>
            <a:r>
              <a:rPr lang="en-US" altLang="en-US" dirty="0" err="1"/>
              <a:t>Coccolithophores</a:t>
            </a:r>
            <a:endParaRPr lang="en-US" altLang="en-US" dirty="0"/>
          </a:p>
          <a:p>
            <a:pPr lvl="2">
              <a:lnSpc>
                <a:spcPct val="90000"/>
              </a:lnSpc>
            </a:pPr>
            <a:r>
              <a:rPr lang="en-US" altLang="en-US" dirty="0"/>
              <a:t>Foraminifers</a:t>
            </a:r>
          </a:p>
          <a:p>
            <a:pPr lvl="2">
              <a:lnSpc>
                <a:spcPct val="90000"/>
              </a:lnSpc>
            </a:pPr>
            <a:r>
              <a:rPr lang="en-US" altLang="en-US" dirty="0"/>
              <a:t>Sea urchins</a:t>
            </a:r>
          </a:p>
          <a:p>
            <a:pPr lvl="2">
              <a:lnSpc>
                <a:spcPct val="90000"/>
              </a:lnSpc>
            </a:pPr>
            <a:r>
              <a:rPr lang="en-US" altLang="en-US" dirty="0" smtClean="0"/>
              <a:t>Corals</a:t>
            </a:r>
            <a:endParaRPr lang="en-US" altLang="en-US" dirty="0"/>
          </a:p>
        </p:txBody>
      </p:sp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smtClean="0"/>
              <a:t>Changes in the Oceans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9995" y="17146"/>
            <a:ext cx="9070835" cy="1077218"/>
          </a:xfrm>
        </p:spPr>
        <p:txBody>
          <a:bodyPr/>
          <a:lstStyle/>
          <a:p>
            <a:r>
              <a:rPr lang="en-US" dirty="0" smtClean="0"/>
              <a:t>Marine organisms affected by increased ocean acidity</a:t>
            </a:r>
            <a:endParaRPr lang="en-US" dirty="0"/>
          </a:p>
        </p:txBody>
      </p:sp>
      <p:pic>
        <p:nvPicPr>
          <p:cNvPr id="16386" name="Picture 2" descr="\\integrafs5\DeLS_Pondy\71_Pearson_US_IRDVD\08. Working_Folder\Copyright Removed Jpegs\Trujillo_EoO_12e\Chapter16\Figures\Jpegs_Labeled\EoO_12e_Figure_16_2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12" y="1234864"/>
            <a:ext cx="6916777" cy="508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2685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r>
              <a:rPr altLang="en-US" dirty="0" err="1" smtClean="0"/>
              <a:t>Pteropods</a:t>
            </a:r>
            <a:r>
              <a:rPr altLang="en-US" dirty="0" smtClean="0"/>
              <a:t> dissolved by acidic waters</a:t>
            </a:r>
          </a:p>
        </p:txBody>
      </p:sp>
      <p:pic>
        <p:nvPicPr>
          <p:cNvPr id="17410" name="Picture 2" descr="\\integrafs5\DeLS_Pondy\71_Pearson_US_IRDVD\08. Working_Folder\Copyright Removed Jpegs\Trujillo_EoO_12e\Chapter16\Figures\Jpegs_Labeled\EoO_12e_Figure_16_27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796" y="729976"/>
            <a:ext cx="3596409" cy="553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r>
              <a:rPr lang="en-US" dirty="0" smtClean="0"/>
              <a:t>Dissolved carbon dioxide and ocean pH</a:t>
            </a:r>
            <a:endParaRPr lang="en-US" dirty="0"/>
          </a:p>
        </p:txBody>
      </p:sp>
      <p:pic>
        <p:nvPicPr>
          <p:cNvPr id="18434" name="Picture 2" descr="\\integrafs5\DeLS_Pondy\71_Pearson_US_IRDVD\08. Working_Folder\Copyright Removed Jpegs\Trujillo_EoO_12e\Chapter16\Figures\Jpegs_Labeled\EoO_12e_Figure_16_28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837089"/>
            <a:ext cx="7832725" cy="53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0543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smtClean="0"/>
              <a:t>Changes in the Oceans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379845" y="1149930"/>
            <a:ext cx="7914635" cy="2658915"/>
          </a:xfrm>
        </p:spPr>
        <p:txBody>
          <a:bodyPr/>
          <a:lstStyle/>
          <a:p>
            <a:pPr eaLnBrk="1" hangingPunct="1"/>
            <a:r>
              <a:rPr lang="en-US" altLang="en-US" sz="2600" dirty="0" smtClean="0"/>
              <a:t>Rising Sea Level – already occurring </a:t>
            </a:r>
          </a:p>
          <a:p>
            <a:pPr eaLnBrk="1" hangingPunct="1"/>
            <a:r>
              <a:rPr lang="en-US" altLang="en-US" sz="2600" dirty="0" smtClean="0"/>
              <a:t>Main contributors:</a:t>
            </a:r>
          </a:p>
          <a:p>
            <a:pPr lvl="1" eaLnBrk="1" hangingPunct="1"/>
            <a:r>
              <a:rPr lang="en-US" altLang="en-US" sz="2200" dirty="0" smtClean="0"/>
              <a:t>Melting of Antarctic and Greenland ice sheets</a:t>
            </a:r>
          </a:p>
          <a:p>
            <a:pPr lvl="1" eaLnBrk="1" hangingPunct="1"/>
            <a:r>
              <a:rPr lang="en-US" altLang="en-US" sz="2200" dirty="0" smtClean="0"/>
              <a:t>Thermal expansion of ocean surface waters</a:t>
            </a:r>
          </a:p>
          <a:p>
            <a:pPr lvl="1" eaLnBrk="1" hangingPunct="1"/>
            <a:r>
              <a:rPr lang="en-US" altLang="en-US" sz="2200" dirty="0" smtClean="0"/>
              <a:t>Melting of land glaciers and ice caps</a:t>
            </a:r>
          </a:p>
          <a:p>
            <a:pPr lvl="1" eaLnBrk="1" hangingPunct="1"/>
            <a:r>
              <a:rPr lang="en-US" altLang="en-US" sz="2200" dirty="0" smtClean="0"/>
              <a:t>Thermal expansion of deep-ocean waters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smtClean="0"/>
              <a:t>Changes in the Oceans</a:t>
            </a:r>
          </a:p>
        </p:txBody>
      </p:sp>
      <p:pic>
        <p:nvPicPr>
          <p:cNvPr id="19458" name="Picture 2" descr="\\integrafs5\DeLS_Pondy\71_Pearson_US_IRDVD\08. Working_Folder\Copyright Removed Jpegs\Trujillo_EoO_12e\Chapter16\Figures\Jpegs_Labeled\EoO_12e_Figure_16_29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495" y="694116"/>
            <a:ext cx="2604943" cy="562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9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-12065" y="17146"/>
            <a:ext cx="9070835" cy="1077218"/>
          </a:xfrm>
        </p:spPr>
        <p:txBody>
          <a:bodyPr/>
          <a:lstStyle/>
          <a:p>
            <a:r>
              <a:rPr altLang="en-US" dirty="0" smtClean="0"/>
              <a:t>Global Sea Level Rise Determined by Satellites</a:t>
            </a:r>
          </a:p>
        </p:txBody>
      </p:sp>
      <p:pic>
        <p:nvPicPr>
          <p:cNvPr id="20482" name="Picture 2" descr="\\integrafs5\DeLS_Pondy\71_Pearson_US_IRDVD\08. Working_Folder\Copyright Removed Jpegs\Trujillo_EoO_12e\Chapter16\Figures\Jpegs_Labeled\EoO_12e_Figure_16_30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823" y="1332817"/>
            <a:ext cx="6856425" cy="486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smtClean="0"/>
              <a:t>Rising Sea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386600" y="1149350"/>
            <a:ext cx="7840878" cy="2279650"/>
          </a:xfrm>
        </p:spPr>
        <p:txBody>
          <a:bodyPr/>
          <a:lstStyle/>
          <a:p>
            <a:r>
              <a:rPr lang="en-US" altLang="en-US" sz="2600" dirty="0"/>
              <a:t>Severely affect areas with gently sloping coastlines</a:t>
            </a:r>
          </a:p>
          <a:p>
            <a:pPr lvl="1"/>
            <a:r>
              <a:rPr lang="en-US" altLang="en-US" sz="2200" dirty="0"/>
              <a:t>U.S. Atlantic and Gulf Coasts</a:t>
            </a:r>
          </a:p>
          <a:p>
            <a:r>
              <a:rPr lang="en-US" altLang="en-US" sz="2600" dirty="0"/>
              <a:t>Models predict rise between 0.5 and 1.4 meters (1.6 and 4.6 feet) by year 2100</a:t>
            </a:r>
          </a:p>
        </p:txBody>
      </p:sp>
      <p:pic>
        <p:nvPicPr>
          <p:cNvPr id="21506" name="Picture 2" descr="\\integrafs5\DeLS_Pondy\71_Pearson_US_IRDVD\08. Working_Folder\Copyright Removed Jpegs\Trujillo_EoO_12e\Chapter16\Figures\Jpegs_Labeled\EoO_12e_Figure_16_31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919" y="3383070"/>
            <a:ext cx="4818163" cy="283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382377" y="1150040"/>
            <a:ext cx="7836135" cy="1747177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dirty="0"/>
              <a:t>Other predicted changes</a:t>
            </a:r>
          </a:p>
          <a:p>
            <a:pPr lvl="1"/>
            <a:r>
              <a:rPr lang="en-US" altLang="en-US" dirty="0"/>
              <a:t>Sound transmission in ocean</a:t>
            </a:r>
          </a:p>
          <a:p>
            <a:pPr lvl="1"/>
            <a:r>
              <a:rPr lang="en-US" altLang="en-US" dirty="0"/>
              <a:t>Reduced dissolved oxygen – marine dead zones</a:t>
            </a:r>
          </a:p>
          <a:p>
            <a:pPr lvl="1"/>
            <a:r>
              <a:rPr lang="en-US" altLang="en-US" dirty="0"/>
              <a:t>Increased wind speeds and wave </a:t>
            </a:r>
            <a:r>
              <a:rPr lang="en-US" altLang="en-US" dirty="0" smtClean="0"/>
              <a:t>heights</a:t>
            </a:r>
            <a:endParaRPr lang="en-US" altLang="en-US" dirty="0"/>
          </a:p>
        </p:txBody>
      </p:sp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smtClean="0"/>
              <a:t>Changes in the Oceans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386599" y="1149350"/>
            <a:ext cx="7916847" cy="1368022"/>
          </a:xfrm>
        </p:spPr>
        <p:txBody>
          <a:bodyPr/>
          <a:lstStyle/>
          <a:p>
            <a:pPr eaLnBrk="1" hangingPunct="1"/>
            <a:r>
              <a:rPr lang="en-US" altLang="en-US" sz="2600" b="1" dirty="0" smtClean="0"/>
              <a:t>Feedback loops </a:t>
            </a:r>
            <a:r>
              <a:rPr lang="en-US" altLang="en-US" sz="2600" dirty="0" smtClean="0"/>
              <a:t>– modify atmospheric processes </a:t>
            </a:r>
          </a:p>
          <a:p>
            <a:pPr lvl="1" eaLnBrk="1" hangingPunct="1"/>
            <a:r>
              <a:rPr lang="en-US" altLang="en-US" sz="2200" b="1" dirty="0" smtClean="0"/>
              <a:t>Positive feedback loops </a:t>
            </a:r>
            <a:r>
              <a:rPr lang="en-US" altLang="en-US" sz="2200" dirty="0" smtClean="0"/>
              <a:t>– enhance initial change</a:t>
            </a:r>
          </a:p>
          <a:p>
            <a:pPr lvl="1" eaLnBrk="1" hangingPunct="1"/>
            <a:r>
              <a:rPr lang="en-US" altLang="en-US" sz="2200" b="1" dirty="0" smtClean="0"/>
              <a:t>Negative feedback loops </a:t>
            </a:r>
            <a:r>
              <a:rPr lang="en-US" altLang="en-US" sz="2200" dirty="0" smtClean="0"/>
              <a:t>– counteract initial </a:t>
            </a:r>
            <a:r>
              <a:rPr lang="en-US" altLang="en-US" sz="2200" dirty="0" smtClean="0"/>
              <a:t>change</a:t>
            </a:r>
            <a:endParaRPr lang="en-US" altLang="en-US" sz="2200" dirty="0" smtClean="0"/>
          </a:p>
        </p:txBody>
      </p:sp>
      <p:pic>
        <p:nvPicPr>
          <p:cNvPr id="2050" name="Picture 2" descr="\\integrafs5\DeLS_Pondy\71_Pearson_US_IRDVD\08. Working_Folder\Copyright Removed Jpegs\Trujillo_EoO_12e\Chapter16\Figures\Jpegs_Labeled\EoO_12e_Figure_16_02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363" y="2535302"/>
            <a:ext cx="4871686" cy="378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smtClean="0"/>
              <a:t>Earth’s Climate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77" y="1150040"/>
            <a:ext cx="7836135" cy="3038650"/>
          </a:xfrm>
        </p:spPr>
        <p:txBody>
          <a:bodyPr/>
          <a:lstStyle/>
          <a:p>
            <a:r>
              <a:rPr lang="en-US" dirty="0" smtClean="0"/>
              <a:t>Migration of mangroves </a:t>
            </a:r>
          </a:p>
          <a:p>
            <a:pPr lvl="1"/>
            <a:r>
              <a:rPr lang="en-US" dirty="0" smtClean="0"/>
              <a:t>Florida’s mangroves migrating north</a:t>
            </a:r>
          </a:p>
          <a:p>
            <a:r>
              <a:rPr lang="en-US" dirty="0" smtClean="0"/>
              <a:t>Oceanic productivity </a:t>
            </a:r>
          </a:p>
          <a:p>
            <a:pPr lvl="1"/>
            <a:r>
              <a:rPr lang="en-US" dirty="0" smtClean="0"/>
              <a:t>Increased ocean stratification and stronger </a:t>
            </a:r>
            <a:r>
              <a:rPr lang="en-US" b="1" dirty="0" smtClean="0"/>
              <a:t>thermocline</a:t>
            </a:r>
          </a:p>
          <a:p>
            <a:pPr lvl="1"/>
            <a:r>
              <a:rPr lang="en-US" dirty="0" smtClean="0"/>
              <a:t>Decreased productivity due to diminished </a:t>
            </a:r>
            <a:r>
              <a:rPr lang="en-US" b="1" dirty="0" smtClean="0"/>
              <a:t>upwelling </a:t>
            </a:r>
          </a:p>
          <a:p>
            <a:pPr lvl="1"/>
            <a:r>
              <a:rPr lang="en-US" dirty="0" smtClean="0"/>
              <a:t>Decline in global </a:t>
            </a:r>
            <a:r>
              <a:rPr lang="en-US" b="1" dirty="0" smtClean="0"/>
              <a:t>phytoplankton</a:t>
            </a:r>
            <a:r>
              <a:rPr lang="en-US" dirty="0" smtClean="0"/>
              <a:t> </a:t>
            </a:r>
            <a:r>
              <a:rPr lang="en-US" dirty="0" smtClean="0"/>
              <a:t>biomass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r>
              <a:rPr lang="en-US" dirty="0" smtClean="0"/>
              <a:t>Changes in the Oceans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110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77" y="1150040"/>
            <a:ext cx="7836135" cy="2430898"/>
          </a:xfrm>
        </p:spPr>
        <p:txBody>
          <a:bodyPr/>
          <a:lstStyle/>
          <a:p>
            <a:r>
              <a:rPr lang="en-US" dirty="0" smtClean="0"/>
              <a:t>Effect on Marine organisms</a:t>
            </a:r>
          </a:p>
          <a:p>
            <a:pPr lvl="1"/>
            <a:r>
              <a:rPr lang="en-US" dirty="0" smtClean="0"/>
              <a:t>Many organisms sensitive to water temperature changes</a:t>
            </a:r>
          </a:p>
          <a:p>
            <a:pPr lvl="1"/>
            <a:r>
              <a:rPr lang="en-US" dirty="0" smtClean="0"/>
              <a:t>Change in populations of various fish groups</a:t>
            </a:r>
          </a:p>
          <a:p>
            <a:pPr lvl="1"/>
            <a:r>
              <a:rPr lang="en-US" dirty="0" smtClean="0"/>
              <a:t>Migration of marine organisms to deeper waters and towards </a:t>
            </a:r>
            <a:r>
              <a:rPr lang="en-US" dirty="0" smtClean="0"/>
              <a:t>poles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287" y="17591"/>
            <a:ext cx="9144000" cy="579438"/>
          </a:xfrm>
        </p:spPr>
        <p:txBody>
          <a:bodyPr/>
          <a:lstStyle/>
          <a:p>
            <a:r>
              <a:rPr lang="en-US" dirty="0" smtClean="0"/>
              <a:t>Changes in the Oceans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3965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382377" y="1150039"/>
            <a:ext cx="7836135" cy="2430899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Human emissions contributing excessive CO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 </a:t>
            </a:r>
          </a:p>
          <a:p>
            <a:pPr eaLnBrk="1" hangingPunct="1"/>
            <a:r>
              <a:rPr lang="en-US" altLang="en-US" b="1" dirty="0" smtClean="0"/>
              <a:t>Global engineering </a:t>
            </a:r>
            <a:r>
              <a:rPr lang="en-US" altLang="en-US" dirty="0" smtClean="0"/>
              <a:t>– attempts to counteract human-caused climate change</a:t>
            </a:r>
          </a:p>
          <a:p>
            <a:pPr lvl="1" eaLnBrk="1" hangingPunct="1"/>
            <a:r>
              <a:rPr lang="en-US" altLang="en-US" sz="2600" dirty="0" smtClean="0"/>
              <a:t>Reducing sunlight reaching earth</a:t>
            </a:r>
          </a:p>
          <a:p>
            <a:pPr lvl="1" eaLnBrk="1" hangingPunct="1"/>
            <a:r>
              <a:rPr lang="en-US" altLang="en-US" sz="2600" dirty="0" smtClean="0"/>
              <a:t>Removing human-caused greenhouse </a:t>
            </a:r>
            <a:r>
              <a:rPr lang="en-US" altLang="en-US" sz="2600" dirty="0" smtClean="0"/>
              <a:t>gases</a:t>
            </a:r>
            <a:endParaRPr lang="en-US" altLang="en-US" sz="2600" dirty="0" smtClean="0"/>
          </a:p>
        </p:txBody>
      </p:sp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dirty="0" smtClean="0"/>
              <a:t>Reducing Greenhouse Gases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dirty="0" smtClean="0"/>
              <a:t>Reducing Greenhouse Gases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386599" y="1149350"/>
            <a:ext cx="4185401" cy="2659495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2600" dirty="0"/>
              <a:t>Ocean’s Role</a:t>
            </a:r>
          </a:p>
          <a:p>
            <a:r>
              <a:rPr lang="en-US" altLang="en-US" sz="2600" dirty="0"/>
              <a:t>Ocean’s </a:t>
            </a:r>
            <a:r>
              <a:rPr lang="en-US" altLang="en-US" sz="2600" b="1" dirty="0"/>
              <a:t>biological pump </a:t>
            </a:r>
          </a:p>
          <a:p>
            <a:pPr lvl="1"/>
            <a:r>
              <a:rPr lang="en-US" altLang="en-US" sz="2200" dirty="0"/>
              <a:t>“Sink” for carbon dioxide</a:t>
            </a:r>
          </a:p>
          <a:p>
            <a:pPr lvl="1"/>
            <a:r>
              <a:rPr lang="en-US" altLang="en-US" sz="2200" dirty="0"/>
              <a:t>Pumps from surface to deep waters</a:t>
            </a:r>
          </a:p>
        </p:txBody>
      </p:sp>
      <p:pic>
        <p:nvPicPr>
          <p:cNvPr id="22530" name="Picture 2" descr="\\integrafs5\DeLS_Pondy\71_Pearson_US_IRDVD\08. Working_Folder\Copyright Removed Jpegs\Trujillo_EoO_12e\Chapter16\Figures\Jpegs_Labeled\EoO_12e_Figure_16_32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401" y="1206309"/>
            <a:ext cx="4167987" cy="351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dirty="0" smtClean="0"/>
              <a:t>Reducing Greenhouse Gases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384652" y="1149350"/>
            <a:ext cx="8070732" cy="1810644"/>
          </a:xfrm>
        </p:spPr>
        <p:txBody>
          <a:bodyPr/>
          <a:lstStyle/>
          <a:p>
            <a:pPr eaLnBrk="1" hangingPunct="1"/>
            <a:r>
              <a:rPr lang="en-US" altLang="en-US" sz="2600" dirty="0" smtClean="0"/>
              <a:t>Ocean as thermal sponge</a:t>
            </a:r>
          </a:p>
          <a:p>
            <a:pPr lvl="1" eaLnBrk="1" hangingPunct="1"/>
            <a:r>
              <a:rPr lang="en-US" altLang="en-US" sz="2200" dirty="0" smtClean="0"/>
              <a:t>Unique thermal properties of water</a:t>
            </a:r>
          </a:p>
          <a:p>
            <a:pPr lvl="1" eaLnBrk="1" hangingPunct="1"/>
            <a:r>
              <a:rPr lang="en-US" altLang="en-US" sz="2200" dirty="0" smtClean="0"/>
              <a:t>Oceans absorb much heat without changing temperature</a:t>
            </a:r>
          </a:p>
          <a:p>
            <a:pPr lvl="1" eaLnBrk="1" hangingPunct="1"/>
            <a:r>
              <a:rPr lang="en-US" altLang="en-US" sz="2200" dirty="0" smtClean="0"/>
              <a:t>Oceans still warming</a:t>
            </a:r>
          </a:p>
        </p:txBody>
      </p:sp>
      <p:pic>
        <p:nvPicPr>
          <p:cNvPr id="23554" name="Picture 2" descr="\\integrafs5\DeLS_Pondy\71_Pearson_US_IRDVD\08. Working_Folder\Copyright Removed Jpegs\Trujillo_EoO_12e\Chapter16\Figures\Jpegs_Labeled\EoO_12e_Figure_16_33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533" y="2973186"/>
            <a:ext cx="5150349" cy="318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382377" y="1530776"/>
            <a:ext cx="8064042" cy="2125868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Iron hypothesis</a:t>
            </a:r>
          </a:p>
          <a:p>
            <a:pPr lvl="1" eaLnBrk="1" hangingPunct="1"/>
            <a:r>
              <a:rPr lang="en-US" altLang="en-US" dirty="0" smtClean="0"/>
              <a:t>Fertilize ocean to increase productivity</a:t>
            </a:r>
          </a:p>
          <a:p>
            <a:pPr lvl="1" eaLnBrk="1" hangingPunct="1"/>
            <a:r>
              <a:rPr lang="en-US" altLang="en-US" dirty="0" smtClean="0"/>
              <a:t>Increase phytoplankton, increase carbon dioxide removal from atmosphere</a:t>
            </a:r>
          </a:p>
          <a:p>
            <a:pPr eaLnBrk="1" hangingPunct="1"/>
            <a:r>
              <a:rPr lang="en-US" altLang="en-US" dirty="0" smtClean="0"/>
              <a:t>Sequestering excess carbon dioxide in oceans</a:t>
            </a:r>
          </a:p>
        </p:txBody>
      </p:sp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-21030" y="17146"/>
            <a:ext cx="9070835" cy="1077218"/>
          </a:xfrm>
        </p:spPr>
        <p:txBody>
          <a:bodyPr/>
          <a:lstStyle/>
          <a:p>
            <a:pPr eaLnBrk="1" hangingPunct="1"/>
            <a:r>
              <a:rPr altLang="en-US" dirty="0" smtClean="0"/>
              <a:t>Possibilities for Reducing Greenhouse Gases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r>
              <a:rPr lang="en-US" dirty="0" smtClean="0"/>
              <a:t>Iron hypothesis</a:t>
            </a:r>
            <a:endParaRPr lang="en-US" dirty="0"/>
          </a:p>
        </p:txBody>
      </p:sp>
      <p:pic>
        <p:nvPicPr>
          <p:cNvPr id="24578" name="Picture 2" descr="\\integrafs5\DeLS_Pondy\71_Pearson_US_IRDVD\08. Working_Folder\Copyright Removed Jpegs\Trujillo_EoO_12e\Chapter16\Figures\Jpegs_Labeled\EoO_12e_Figure_16_34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92" y="922023"/>
            <a:ext cx="6943016" cy="518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2896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Content Placeholder 4"/>
          <p:cNvSpPr>
            <a:spLocks noGrp="1"/>
          </p:cNvSpPr>
          <p:nvPr>
            <p:ph idx="1"/>
          </p:nvPr>
        </p:nvSpPr>
        <p:spPr>
          <a:xfrm>
            <a:off x="382377" y="1529776"/>
            <a:ext cx="7836135" cy="3114728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International agreement – 60 nations</a:t>
            </a:r>
          </a:p>
          <a:p>
            <a:pPr eaLnBrk="1" hangingPunct="1"/>
            <a:r>
              <a:rPr lang="en-US" altLang="en-US" dirty="0" smtClean="0"/>
              <a:t>Voluntarily limit greenhouse gases</a:t>
            </a:r>
          </a:p>
          <a:p>
            <a:pPr eaLnBrk="1" hangingPunct="1"/>
            <a:r>
              <a:rPr lang="en-US" altLang="en-US" dirty="0" smtClean="0"/>
              <a:t>Even if gas emissions stabilize, Earth will continue to warm.</a:t>
            </a:r>
          </a:p>
          <a:p>
            <a:pPr lvl="1" eaLnBrk="1" hangingPunct="1"/>
            <a:r>
              <a:rPr lang="en-US" altLang="en-US" i="1" dirty="0" smtClean="0"/>
              <a:t>Commitment to warming</a:t>
            </a:r>
          </a:p>
          <a:p>
            <a:pPr eaLnBrk="1" hangingPunct="1"/>
            <a:r>
              <a:rPr lang="en-US" altLang="en-US" dirty="0" smtClean="0"/>
              <a:t>Human activities are altering the global environment.</a:t>
            </a:r>
          </a:p>
        </p:txBody>
      </p:sp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-21030" y="17146"/>
            <a:ext cx="9070835" cy="1077218"/>
          </a:xfrm>
        </p:spPr>
        <p:txBody>
          <a:bodyPr/>
          <a:lstStyle/>
          <a:p>
            <a:pPr eaLnBrk="1" hangingPunct="1"/>
            <a:r>
              <a:rPr altLang="en-US" dirty="0" smtClean="0"/>
              <a:t>Kyoto Protocol: Limiting Greenhouse Gas Emissions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9900" y="3049154"/>
            <a:ext cx="8280394" cy="1139535"/>
          </a:xfrm>
        </p:spPr>
        <p:txBody>
          <a:bodyPr/>
          <a:lstStyle/>
          <a:p>
            <a:pPr marL="0" indent="0" algn="ctr">
              <a:buNone/>
            </a:pPr>
            <a:r>
              <a:rPr lang="en-IN" sz="3600" b="1" dirty="0" smtClean="0"/>
              <a:t>End of Chapter 16</a:t>
            </a:r>
            <a:r>
              <a:rPr lang="en-IN" sz="3600" b="1" dirty="0"/>
              <a:t/>
            </a:r>
            <a:br>
              <a:rPr lang="en-IN" sz="3600" b="1" dirty="0"/>
            </a:br>
            <a:r>
              <a:rPr lang="en-IN" altLang="en-US" sz="3600" b="1" dirty="0"/>
              <a:t>The Oceans and Climate </a:t>
            </a:r>
            <a:r>
              <a:rPr lang="en-IN" altLang="en-US" sz="3600" b="1" dirty="0" smtClean="0"/>
              <a:t>Change</a:t>
            </a:r>
            <a:endParaRPr lang="en-IN" sz="3600" b="1" dirty="0"/>
          </a:p>
        </p:txBody>
      </p:sp>
    </p:spTree>
    <p:extLst>
      <p:ext uri="{BB962C8B-B14F-4D97-AF65-F5344CB8AC3E}">
        <p14:creationId xmlns:p14="http://schemas.microsoft.com/office/powerpoint/2010/main" val="331015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2377" y="1150039"/>
            <a:ext cx="7912104" cy="3038651"/>
          </a:xfrm>
        </p:spPr>
        <p:txBody>
          <a:bodyPr/>
          <a:lstStyle/>
          <a:p>
            <a:r>
              <a:rPr lang="en-US" altLang="en-US" dirty="0"/>
              <a:t>Global climate system has many feedback </a:t>
            </a:r>
            <a:r>
              <a:rPr lang="en-US" altLang="en-US" dirty="0" smtClean="0"/>
              <a:t>loops</a:t>
            </a:r>
          </a:p>
          <a:p>
            <a:r>
              <a:rPr lang="en-US" altLang="en-US" dirty="0" smtClean="0"/>
              <a:t>Components of feedback loops include</a:t>
            </a:r>
          </a:p>
          <a:p>
            <a:pPr lvl="1"/>
            <a:r>
              <a:rPr lang="en-US" altLang="en-US" dirty="0" smtClean="0"/>
              <a:t>Aerosols</a:t>
            </a:r>
          </a:p>
          <a:p>
            <a:pPr lvl="1"/>
            <a:r>
              <a:rPr lang="en-US" altLang="en-US" dirty="0" smtClean="0"/>
              <a:t>Air pollution</a:t>
            </a:r>
          </a:p>
          <a:p>
            <a:pPr lvl="1"/>
            <a:r>
              <a:rPr lang="en-US" altLang="en-US" dirty="0" smtClean="0"/>
              <a:t>Water vapor</a:t>
            </a:r>
          </a:p>
          <a:p>
            <a:pPr lvl="1"/>
            <a:r>
              <a:rPr lang="en-US" altLang="en-US" dirty="0" smtClean="0"/>
              <a:t>Ice reflectivity</a:t>
            </a:r>
          </a:p>
          <a:p>
            <a:pPr lvl="1"/>
            <a:r>
              <a:rPr lang="en-US" altLang="en-US" dirty="0" smtClean="0"/>
              <a:t>Oceanic heat uptake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7252" y="17591"/>
            <a:ext cx="9144000" cy="579438"/>
          </a:xfrm>
        </p:spPr>
        <p:txBody>
          <a:bodyPr/>
          <a:lstStyle/>
          <a:p>
            <a:pPr eaLnBrk="1" hangingPunct="1"/>
            <a:r>
              <a:rPr altLang="en-US" smtClean="0"/>
              <a:t>Earth’s Climate System</a:t>
            </a:r>
          </a:p>
        </p:txBody>
      </p:sp>
    </p:spTree>
    <p:extLst>
      <p:ext uri="{BB962C8B-B14F-4D97-AF65-F5344CB8AC3E}">
        <p14:creationId xmlns:p14="http://schemas.microsoft.com/office/powerpoint/2010/main" val="120828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82377" y="1575864"/>
            <a:ext cx="7912104" cy="303749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 smtClean="0"/>
              <a:t>Paleoclimatology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Study of ancient climate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err="1" smtClean="0"/>
              <a:t>Paleoclimatologists</a:t>
            </a:r>
            <a:r>
              <a:rPr lang="en-US" altLang="en-US" dirty="0" smtClean="0"/>
              <a:t> study Earth’s past climates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Geologic evidence and other records of Earth’s past climates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Build computer models to understand how climate works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Monitor Earth’s current </a:t>
            </a:r>
            <a:r>
              <a:rPr lang="en-US" altLang="en-US" dirty="0" smtClean="0"/>
              <a:t>climate</a:t>
            </a:r>
            <a:endParaRPr lang="en-US" altLang="en-US" dirty="0" smtClean="0"/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-21030" y="17146"/>
            <a:ext cx="9070835" cy="1077218"/>
          </a:xfrm>
        </p:spPr>
        <p:txBody>
          <a:bodyPr/>
          <a:lstStyle/>
          <a:p>
            <a:pPr eaLnBrk="1" hangingPunct="1"/>
            <a:r>
              <a:rPr altLang="en-US" dirty="0" smtClean="0"/>
              <a:t>Determining Causes of Earth’s Climate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2377" y="1575865"/>
            <a:ext cx="4189623" cy="375236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 b="1" dirty="0" smtClean="0"/>
              <a:t>Proxy data </a:t>
            </a:r>
            <a:r>
              <a:rPr lang="en-US" altLang="en-US" sz="2600" dirty="0" smtClean="0"/>
              <a:t>– indirect evidence using natural recorders of climate variability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dirty="0" smtClean="0"/>
              <a:t>Sea floor sediments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dirty="0" smtClean="0"/>
              <a:t>Coral deposits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dirty="0" smtClean="0"/>
              <a:t>Glacial ice rings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dirty="0" smtClean="0"/>
              <a:t>Tree rings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dirty="0" smtClean="0"/>
              <a:t>Pollen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dirty="0" smtClean="0"/>
              <a:t>Historical </a:t>
            </a:r>
            <a:r>
              <a:rPr lang="en-US" altLang="en-US" sz="2200" dirty="0" smtClean="0"/>
              <a:t>documents</a:t>
            </a:r>
            <a:endParaRPr lang="en-US" altLang="en-US" dirty="0" smtClean="0"/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-21030" y="17146"/>
            <a:ext cx="9070835" cy="1077218"/>
          </a:xfrm>
        </p:spPr>
        <p:txBody>
          <a:bodyPr/>
          <a:lstStyle/>
          <a:p>
            <a:pPr eaLnBrk="1" hangingPunct="1"/>
            <a:r>
              <a:rPr altLang="en-US" dirty="0" smtClean="0"/>
              <a:t>Determining Causes of Earth’s Climate Change</a:t>
            </a:r>
          </a:p>
        </p:txBody>
      </p:sp>
      <p:pic>
        <p:nvPicPr>
          <p:cNvPr id="4" name="Picture 2" descr="\\integrafs5\DeLS_Pondy\71_Pearson_US_IRDVD\08. Working_Folder\Copyright Removed Jpegs\Trujillo_EoO_12e\Chapter16\Figures\Jpegs_Labeled\EoO_12e_Figure_16_03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093" y="1531585"/>
            <a:ext cx="4085039" cy="459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39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gtk_01:Applications (Mac OS 9):Microsoft Office 2001:Templates:My Templates:HA5Lect_template.pot</Template>
  <TotalTime>1819</TotalTime>
  <Words>1505</Words>
  <Application>Microsoft Office PowerPoint</Application>
  <PresentationFormat>On-screen Show (4:3)</PresentationFormat>
  <Paragraphs>279</Paragraphs>
  <Slides>68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1_HA5Lect_template</vt:lpstr>
      <vt:lpstr>PowerPoint Presentation</vt:lpstr>
      <vt:lpstr>Chapter Overview</vt:lpstr>
      <vt:lpstr>Earth’s Climate System</vt:lpstr>
      <vt:lpstr>Earth’s Climate System</vt:lpstr>
      <vt:lpstr>Earth’s Climate System</vt:lpstr>
      <vt:lpstr>Earth’s Climate System</vt:lpstr>
      <vt:lpstr>Earth’s Climate System</vt:lpstr>
      <vt:lpstr>Determining Causes of Earth’s Climate Change</vt:lpstr>
      <vt:lpstr>Determining Causes of Earth’s Climate Change</vt:lpstr>
      <vt:lpstr>Proxy Data – Ice Cores</vt:lpstr>
      <vt:lpstr>Natural Causes of Climate Change</vt:lpstr>
      <vt:lpstr>Natural Causes of Climate Change</vt:lpstr>
      <vt:lpstr>Natural Causes of Climate Change</vt:lpstr>
      <vt:lpstr>Variations in Earth’s Orbit</vt:lpstr>
      <vt:lpstr>Natural Causes of Climate Change</vt:lpstr>
      <vt:lpstr>Natural Causes of Climate Change</vt:lpstr>
      <vt:lpstr>Natural Causes of Climate Change</vt:lpstr>
      <vt:lpstr>Natural vs. Human Caused Climate Change</vt:lpstr>
      <vt:lpstr>Documenting Human-Caused Climate Change</vt:lpstr>
      <vt:lpstr>Documenting Human-Caused Climate Change</vt:lpstr>
      <vt:lpstr>Documenting Human-Caused Climate Change</vt:lpstr>
      <vt:lpstr>Documenting Human-Caused Climate Change</vt:lpstr>
      <vt:lpstr>Documenting Human-Caused Climate Change</vt:lpstr>
      <vt:lpstr>Atmosphere’s Greenhouse Effect</vt:lpstr>
      <vt:lpstr>Atmosphere’s Greenhouse Effect</vt:lpstr>
      <vt:lpstr>Earth’s Heat Budget</vt:lpstr>
      <vt:lpstr>Earth’s Heat Budget</vt:lpstr>
      <vt:lpstr>Earth’s Heat Budget</vt:lpstr>
      <vt:lpstr>Greenhouse Gases</vt:lpstr>
      <vt:lpstr>Atmospheric Carbon Dioxide </vt:lpstr>
      <vt:lpstr>Greenhouse Gases</vt:lpstr>
      <vt:lpstr>Human-Caused Greenhouse Gases</vt:lpstr>
      <vt:lpstr>Greenhouse Gases Past and Future</vt:lpstr>
      <vt:lpstr>Greenhouse Gases Past and Future</vt:lpstr>
      <vt:lpstr>Ice Core Data</vt:lpstr>
      <vt:lpstr>Future scenarios from Global Warming</vt:lpstr>
      <vt:lpstr>Future scenarios from Global Warming</vt:lpstr>
      <vt:lpstr>Other considerations</vt:lpstr>
      <vt:lpstr>Documented Changes due to Global Warming</vt:lpstr>
      <vt:lpstr>Thermometer recordings of surface air temperature</vt:lpstr>
      <vt:lpstr>Predicted Changes from Global Warming</vt:lpstr>
      <vt:lpstr>Changes in the Oceans</vt:lpstr>
      <vt:lpstr>Changes in the Oceans</vt:lpstr>
      <vt:lpstr>Changes in the Oceans</vt:lpstr>
      <vt:lpstr>Changes in the Oceans</vt:lpstr>
      <vt:lpstr>Changes in the Oceans</vt:lpstr>
      <vt:lpstr>Arctic sea ice decline</vt:lpstr>
      <vt:lpstr>Changes in the Oceans</vt:lpstr>
      <vt:lpstr>Changes in the Oceans</vt:lpstr>
      <vt:lpstr>Changes in the Oceans</vt:lpstr>
      <vt:lpstr>Changes in the Oceans</vt:lpstr>
      <vt:lpstr>Marine organisms affected by increased ocean acidity</vt:lpstr>
      <vt:lpstr>Pteropods dissolved by acidic waters</vt:lpstr>
      <vt:lpstr>Dissolved carbon dioxide and ocean pH</vt:lpstr>
      <vt:lpstr>Changes in the Oceans</vt:lpstr>
      <vt:lpstr>Changes in the Oceans</vt:lpstr>
      <vt:lpstr>Global Sea Level Rise Determined by Satellites</vt:lpstr>
      <vt:lpstr>Rising Sea Level</vt:lpstr>
      <vt:lpstr>Changes in the Oceans</vt:lpstr>
      <vt:lpstr>Changes in the Oceans</vt:lpstr>
      <vt:lpstr>Changes in the Oceans</vt:lpstr>
      <vt:lpstr>Reducing Greenhouse Gases</vt:lpstr>
      <vt:lpstr>Reducing Greenhouse Gases</vt:lpstr>
      <vt:lpstr>Reducing Greenhouse Gases</vt:lpstr>
      <vt:lpstr>Possibilities for Reducing Greenhouse Gases</vt:lpstr>
      <vt:lpstr>Iron hypothesis</vt:lpstr>
      <vt:lpstr>Kyoto Protocol: Limiting Greenhouse Gas Emissions</vt:lpstr>
      <vt:lpstr>PowerPoint Presentation</vt:lpstr>
    </vt:vector>
  </TitlesOfParts>
  <Company>뿿ˤʤ㏘뿿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Murugan Gopal, Integra-PDY, IN</dc:creator>
  <cp:lastModifiedBy>Coumoudha Sundararajan, Integra-PDY, IN</cp:lastModifiedBy>
  <cp:revision>315</cp:revision>
  <dcterms:created xsi:type="dcterms:W3CDTF">2007-09-26T05:29:17Z</dcterms:created>
  <dcterms:modified xsi:type="dcterms:W3CDTF">2016-05-06T09:44:26Z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